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odec Pro ExtraBold" panose="020B0604020202020204" charset="0"/>
      <p:regular r:id="rId16"/>
    </p:embeddedFont>
    <p:embeddedFont>
      <p:font typeface="Open Sauce" panose="020B0604020202020204" charset="0"/>
      <p:regular r:id="rId17"/>
    </p:embeddedFont>
    <p:embeddedFont>
      <p:font typeface="Open Sauce Bold" panose="020B0604020202020204" charset="0"/>
      <p:regular r:id="rId18"/>
    </p:embeddedFont>
    <p:embeddedFont>
      <p:font typeface="Open Sauce Italics"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90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38.svg"/><Relationship Id="rId4" Type="http://schemas.openxmlformats.org/officeDocument/2006/relationships/image" Target="../media/image32.pn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FC86F"/>
        </a:solidFill>
        <a:effectLst/>
      </p:bgPr>
    </p:bg>
    <p:spTree>
      <p:nvGrpSpPr>
        <p:cNvPr id="1" name=""/>
        <p:cNvGrpSpPr/>
        <p:nvPr/>
      </p:nvGrpSpPr>
      <p:grpSpPr>
        <a:xfrm>
          <a:off x="0" y="0"/>
          <a:ext cx="0" cy="0"/>
          <a:chOff x="0" y="0"/>
          <a:chExt cx="0" cy="0"/>
        </a:xfrm>
      </p:grpSpPr>
      <p:grpSp>
        <p:nvGrpSpPr>
          <p:cNvPr id="2" name="Group 2"/>
          <p:cNvGrpSpPr/>
          <p:nvPr/>
        </p:nvGrpSpPr>
        <p:grpSpPr>
          <a:xfrm>
            <a:off x="12974764" y="-207071"/>
            <a:ext cx="3086100" cy="11299900"/>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4" name="TextBox 4"/>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543050" y="-558218"/>
            <a:ext cx="3086100" cy="11299900"/>
            <a:chOff x="0" y="0"/>
            <a:chExt cx="812800" cy="2976105"/>
          </a:xfrm>
        </p:grpSpPr>
        <p:sp>
          <p:nvSpPr>
            <p:cNvPr id="7" name="Freeform 7"/>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8" name="TextBox 8"/>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227773" y="4163622"/>
            <a:ext cx="110236" cy="2818996"/>
            <a:chOff x="0" y="0"/>
            <a:chExt cx="26312" cy="672855"/>
          </a:xfrm>
        </p:grpSpPr>
        <p:sp>
          <p:nvSpPr>
            <p:cNvPr id="10" name="Freeform 10"/>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11" name="TextBox 11"/>
            <p:cNvSpPr txBox="1"/>
            <p:nvPr/>
          </p:nvSpPr>
          <p:spPr>
            <a:xfrm>
              <a:off x="0" y="-19050"/>
              <a:ext cx="26312" cy="691905"/>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1283617" y="1224050"/>
            <a:ext cx="7242718" cy="5436867"/>
          </a:xfrm>
          <a:custGeom>
            <a:avLst/>
            <a:gdLst/>
            <a:ahLst/>
            <a:cxnLst/>
            <a:rect l="l" t="t" r="r" b="b"/>
            <a:pathLst>
              <a:path w="7242718" h="5436867">
                <a:moveTo>
                  <a:pt x="0" y="0"/>
                </a:moveTo>
                <a:lnTo>
                  <a:pt x="7242718" y="0"/>
                </a:lnTo>
                <a:lnTo>
                  <a:pt x="7242718" y="5436867"/>
                </a:lnTo>
                <a:lnTo>
                  <a:pt x="0" y="5436867"/>
                </a:lnTo>
                <a:lnTo>
                  <a:pt x="0" y="0"/>
                </a:lnTo>
                <a:close/>
              </a:path>
            </a:pathLst>
          </a:custGeom>
          <a:blipFill>
            <a:blip r:embed="rId6"/>
            <a:stretch>
              <a:fillRect/>
            </a:stretch>
          </a:blipFill>
        </p:spPr>
      </p:sp>
      <p:sp>
        <p:nvSpPr>
          <p:cNvPr id="14" name="Freeform 14"/>
          <p:cNvSpPr/>
          <p:nvPr/>
        </p:nvSpPr>
        <p:spPr>
          <a:xfrm>
            <a:off x="3781281" y="6180844"/>
            <a:ext cx="7335824" cy="4106156"/>
          </a:xfrm>
          <a:custGeom>
            <a:avLst/>
            <a:gdLst/>
            <a:ahLst/>
            <a:cxnLst/>
            <a:rect l="l" t="t" r="r" b="b"/>
            <a:pathLst>
              <a:path w="7335824" h="4106156">
                <a:moveTo>
                  <a:pt x="0" y="0"/>
                </a:moveTo>
                <a:lnTo>
                  <a:pt x="7335823" y="0"/>
                </a:lnTo>
                <a:lnTo>
                  <a:pt x="7335823" y="4106156"/>
                </a:lnTo>
                <a:lnTo>
                  <a:pt x="0" y="4106156"/>
                </a:lnTo>
                <a:lnTo>
                  <a:pt x="0" y="0"/>
                </a:lnTo>
                <a:close/>
              </a:path>
            </a:pathLst>
          </a:custGeom>
          <a:blipFill>
            <a:blip r:embed="rId7"/>
            <a:stretch>
              <a:fillRect/>
            </a:stretch>
          </a:blipFill>
        </p:spPr>
      </p:sp>
      <p:sp>
        <p:nvSpPr>
          <p:cNvPr id="15" name="TextBox 15"/>
          <p:cNvSpPr txBox="1"/>
          <p:nvPr/>
        </p:nvSpPr>
        <p:spPr>
          <a:xfrm>
            <a:off x="1585665" y="3029280"/>
            <a:ext cx="9697952" cy="2335359"/>
          </a:xfrm>
          <a:prstGeom prst="rect">
            <a:avLst/>
          </a:prstGeom>
        </p:spPr>
        <p:txBody>
          <a:bodyPr lIns="0" tIns="0" rIns="0" bIns="0" rtlCol="0" anchor="t">
            <a:spAutoFit/>
          </a:bodyPr>
          <a:lstStyle/>
          <a:p>
            <a:pPr>
              <a:lnSpc>
                <a:spcPts val="8454"/>
              </a:lnSpc>
            </a:pPr>
            <a:r>
              <a:rPr lang="en-US" sz="8806" dirty="0">
                <a:solidFill>
                  <a:srgbClr val="1C5739"/>
                </a:solidFill>
                <a:latin typeface="Codec Pro ExtraBold"/>
              </a:rPr>
              <a:t>WORLD CUP 2023 ANALYSIS</a:t>
            </a:r>
          </a:p>
        </p:txBody>
      </p:sp>
      <p:sp>
        <p:nvSpPr>
          <p:cNvPr id="16" name="TextBox 15">
            <a:extLst>
              <a:ext uri="{FF2B5EF4-FFF2-40B4-BE49-F238E27FC236}">
                <a16:creationId xmlns:a16="http://schemas.microsoft.com/office/drawing/2014/main" id="{52BC5493-B451-D579-0992-C8C7F1C7947F}"/>
              </a:ext>
            </a:extLst>
          </p:cNvPr>
          <p:cNvSpPr txBox="1"/>
          <p:nvPr/>
        </p:nvSpPr>
        <p:spPr>
          <a:xfrm>
            <a:off x="6172200" y="5188399"/>
            <a:ext cx="5638800" cy="769441"/>
          </a:xfrm>
          <a:prstGeom prst="rect">
            <a:avLst/>
          </a:prstGeom>
          <a:noFill/>
        </p:spPr>
        <p:txBody>
          <a:bodyPr wrap="square" rtlCol="0">
            <a:spAutoFit/>
          </a:bodyPr>
          <a:lstStyle/>
          <a:p>
            <a:r>
              <a:rPr lang="en-IN" sz="4400" dirty="0">
                <a:solidFill>
                  <a:srgbClr val="006600"/>
                </a:solidFill>
              </a:rPr>
              <a:t>By </a:t>
            </a:r>
            <a:r>
              <a:rPr lang="en-IN" sz="4400" dirty="0" err="1">
                <a:solidFill>
                  <a:srgbClr val="006600"/>
                </a:solidFill>
              </a:rPr>
              <a:t>Mrunalini</a:t>
            </a:r>
            <a:r>
              <a:rPr lang="en-IN" sz="4400" dirty="0">
                <a:solidFill>
                  <a:srgbClr val="006600"/>
                </a:solidFill>
              </a:rPr>
              <a:t> Yeole</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28002" y="0"/>
            <a:ext cx="19048322" cy="3086100"/>
            <a:chOff x="0" y="0"/>
            <a:chExt cx="5016842" cy="812800"/>
          </a:xfrm>
        </p:grpSpPr>
        <p:sp>
          <p:nvSpPr>
            <p:cNvPr id="4" name="Freeform 4"/>
            <p:cNvSpPr/>
            <p:nvPr/>
          </p:nvSpPr>
          <p:spPr>
            <a:xfrm>
              <a:off x="0" y="0"/>
              <a:ext cx="5016842" cy="812800"/>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sp>
        <p:sp>
          <p:nvSpPr>
            <p:cNvPr id="5" name="TextBox 5"/>
            <p:cNvSpPr txBox="1"/>
            <p:nvPr/>
          </p:nvSpPr>
          <p:spPr>
            <a:xfrm>
              <a:off x="0" y="-19050"/>
              <a:ext cx="5016842" cy="831850"/>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476890" y="3256087"/>
            <a:ext cx="9066211" cy="964712"/>
            <a:chOff x="0" y="0"/>
            <a:chExt cx="2387809" cy="254081"/>
          </a:xfrm>
        </p:grpSpPr>
        <p:sp>
          <p:nvSpPr>
            <p:cNvPr id="7" name="Freeform 7"/>
            <p:cNvSpPr/>
            <p:nvPr/>
          </p:nvSpPr>
          <p:spPr>
            <a:xfrm>
              <a:off x="0" y="0"/>
              <a:ext cx="2387809" cy="254081"/>
            </a:xfrm>
            <a:custGeom>
              <a:avLst/>
              <a:gdLst/>
              <a:ahLst/>
              <a:cxnLst/>
              <a:rect l="l" t="t" r="r" b="b"/>
              <a:pathLst>
                <a:path w="2387809" h="254081">
                  <a:moveTo>
                    <a:pt x="0" y="0"/>
                  </a:moveTo>
                  <a:lnTo>
                    <a:pt x="2387809" y="0"/>
                  </a:lnTo>
                  <a:lnTo>
                    <a:pt x="2387809" y="254081"/>
                  </a:lnTo>
                  <a:lnTo>
                    <a:pt x="0" y="254081"/>
                  </a:lnTo>
                  <a:close/>
                </a:path>
              </a:pathLst>
            </a:custGeom>
            <a:solidFill>
              <a:srgbClr val="1C5739"/>
            </a:solidFill>
          </p:spPr>
        </p:sp>
        <p:sp>
          <p:nvSpPr>
            <p:cNvPr id="8" name="TextBox 8"/>
            <p:cNvSpPr txBox="1"/>
            <p:nvPr/>
          </p:nvSpPr>
          <p:spPr>
            <a:xfrm>
              <a:off x="0" y="-66675"/>
              <a:ext cx="2387809" cy="320756"/>
            </a:xfrm>
            <a:prstGeom prst="rect">
              <a:avLst/>
            </a:prstGeom>
          </p:spPr>
          <p:txBody>
            <a:bodyPr lIns="50800" tIns="50800" rIns="50800" bIns="50800" rtlCol="0" anchor="ctr"/>
            <a:lstStyle/>
            <a:p>
              <a:pPr marL="751687" lvl="1" indent="-375843">
                <a:lnSpc>
                  <a:spcPts val="4804"/>
                </a:lnSpc>
                <a:spcBef>
                  <a:spcPct val="0"/>
                </a:spcBef>
                <a:buAutoNum type="arabicPeriod"/>
              </a:pPr>
              <a:r>
                <a:rPr lang="en-US" sz="3481" spc="34">
                  <a:solidFill>
                    <a:srgbClr val="FFFFFF"/>
                  </a:solidFill>
                  <a:latin typeface="Open Sauce Italics"/>
                </a:rPr>
                <a:t> Statistics of New Zealand team</a:t>
              </a:r>
            </a:p>
          </p:txBody>
        </p:sp>
      </p:grpSp>
      <p:sp>
        <p:nvSpPr>
          <p:cNvPr id="9" name="Freeform 9"/>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775922" y="4392249"/>
            <a:ext cx="8468148" cy="5502218"/>
          </a:xfrm>
          <a:custGeom>
            <a:avLst/>
            <a:gdLst/>
            <a:ahLst/>
            <a:cxnLst/>
            <a:rect l="l" t="t" r="r" b="b"/>
            <a:pathLst>
              <a:path w="8468148" h="5502218">
                <a:moveTo>
                  <a:pt x="0" y="0"/>
                </a:moveTo>
                <a:lnTo>
                  <a:pt x="8468148" y="0"/>
                </a:lnTo>
                <a:lnTo>
                  <a:pt x="8468148" y="5502217"/>
                </a:lnTo>
                <a:lnTo>
                  <a:pt x="0" y="5502217"/>
                </a:lnTo>
                <a:lnTo>
                  <a:pt x="0" y="0"/>
                </a:lnTo>
                <a:close/>
              </a:path>
            </a:pathLst>
          </a:custGeom>
          <a:blipFill>
            <a:blip r:embed="rId5"/>
            <a:stretch>
              <a:fillRect/>
            </a:stretch>
          </a:blipFill>
        </p:spPr>
      </p:sp>
      <p:sp>
        <p:nvSpPr>
          <p:cNvPr id="12" name="Freeform 12"/>
          <p:cNvSpPr/>
          <p:nvPr/>
        </p:nvSpPr>
        <p:spPr>
          <a:xfrm>
            <a:off x="10507594" y="3467728"/>
            <a:ext cx="7314798" cy="6036634"/>
          </a:xfrm>
          <a:custGeom>
            <a:avLst/>
            <a:gdLst/>
            <a:ahLst/>
            <a:cxnLst/>
            <a:rect l="l" t="t" r="r" b="b"/>
            <a:pathLst>
              <a:path w="7314798" h="6036634">
                <a:moveTo>
                  <a:pt x="0" y="0"/>
                </a:moveTo>
                <a:lnTo>
                  <a:pt x="7314798" y="0"/>
                </a:lnTo>
                <a:lnTo>
                  <a:pt x="7314798" y="6036634"/>
                </a:lnTo>
                <a:lnTo>
                  <a:pt x="0" y="6036634"/>
                </a:lnTo>
                <a:lnTo>
                  <a:pt x="0" y="0"/>
                </a:lnTo>
                <a:close/>
              </a:path>
            </a:pathLst>
          </a:custGeom>
          <a:blipFill>
            <a:blip r:embed="rId6"/>
            <a:stretch>
              <a:fillRect/>
            </a:stretch>
          </a:blipFill>
        </p:spPr>
      </p:sp>
      <p:sp>
        <p:nvSpPr>
          <p:cNvPr id="13" name="TextBox 13"/>
          <p:cNvSpPr txBox="1"/>
          <p:nvPr/>
        </p:nvSpPr>
        <p:spPr>
          <a:xfrm>
            <a:off x="2408818" y="67246"/>
            <a:ext cx="12999663" cy="2149092"/>
          </a:xfrm>
          <a:prstGeom prst="rect">
            <a:avLst/>
          </a:prstGeom>
        </p:spPr>
        <p:txBody>
          <a:bodyPr lIns="0" tIns="0" rIns="0" bIns="0" rtlCol="0" anchor="t">
            <a:spAutoFit/>
          </a:bodyPr>
          <a:lstStyle/>
          <a:p>
            <a:pPr algn="ctr">
              <a:lnSpc>
                <a:spcPts val="8264"/>
              </a:lnSpc>
            </a:pPr>
            <a:r>
              <a:rPr lang="en-US" sz="5988" spc="586">
                <a:solidFill>
                  <a:srgbClr val="FFFFFF"/>
                </a:solidFill>
                <a:latin typeface="Codec Pro ExtraBold"/>
              </a:rPr>
              <a:t>Statistics of some top team in ODI World cup 2023</a:t>
            </a: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28002" y="0"/>
            <a:ext cx="19048322" cy="3086100"/>
            <a:chOff x="0" y="0"/>
            <a:chExt cx="5016842" cy="812800"/>
          </a:xfrm>
        </p:grpSpPr>
        <p:sp>
          <p:nvSpPr>
            <p:cNvPr id="4" name="Freeform 4"/>
            <p:cNvSpPr/>
            <p:nvPr/>
          </p:nvSpPr>
          <p:spPr>
            <a:xfrm>
              <a:off x="0" y="0"/>
              <a:ext cx="5016842" cy="812800"/>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sp>
        <p:sp>
          <p:nvSpPr>
            <p:cNvPr id="5" name="TextBox 5"/>
            <p:cNvSpPr txBox="1"/>
            <p:nvPr/>
          </p:nvSpPr>
          <p:spPr>
            <a:xfrm>
              <a:off x="0" y="-19050"/>
              <a:ext cx="5016842" cy="831850"/>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476890" y="3256087"/>
            <a:ext cx="9066211" cy="964712"/>
            <a:chOff x="0" y="0"/>
            <a:chExt cx="2387809" cy="254081"/>
          </a:xfrm>
        </p:grpSpPr>
        <p:sp>
          <p:nvSpPr>
            <p:cNvPr id="7" name="Freeform 7"/>
            <p:cNvSpPr/>
            <p:nvPr/>
          </p:nvSpPr>
          <p:spPr>
            <a:xfrm>
              <a:off x="0" y="0"/>
              <a:ext cx="2387809" cy="254081"/>
            </a:xfrm>
            <a:custGeom>
              <a:avLst/>
              <a:gdLst/>
              <a:ahLst/>
              <a:cxnLst/>
              <a:rect l="l" t="t" r="r" b="b"/>
              <a:pathLst>
                <a:path w="2387809" h="254081">
                  <a:moveTo>
                    <a:pt x="0" y="0"/>
                  </a:moveTo>
                  <a:lnTo>
                    <a:pt x="2387809" y="0"/>
                  </a:lnTo>
                  <a:lnTo>
                    <a:pt x="2387809" y="254081"/>
                  </a:lnTo>
                  <a:lnTo>
                    <a:pt x="0" y="254081"/>
                  </a:lnTo>
                  <a:close/>
                </a:path>
              </a:pathLst>
            </a:custGeom>
            <a:solidFill>
              <a:srgbClr val="1C5739"/>
            </a:solidFill>
          </p:spPr>
        </p:sp>
        <p:sp>
          <p:nvSpPr>
            <p:cNvPr id="8" name="TextBox 8"/>
            <p:cNvSpPr txBox="1"/>
            <p:nvPr/>
          </p:nvSpPr>
          <p:spPr>
            <a:xfrm>
              <a:off x="0" y="-66675"/>
              <a:ext cx="2387809" cy="320756"/>
            </a:xfrm>
            <a:prstGeom prst="rect">
              <a:avLst/>
            </a:prstGeom>
          </p:spPr>
          <p:txBody>
            <a:bodyPr lIns="50800" tIns="50800" rIns="50800" bIns="50800" rtlCol="0" anchor="ctr"/>
            <a:lstStyle/>
            <a:p>
              <a:pPr marL="751687" lvl="1" indent="-375843">
                <a:lnSpc>
                  <a:spcPts val="4804"/>
                </a:lnSpc>
                <a:spcBef>
                  <a:spcPct val="0"/>
                </a:spcBef>
                <a:buAutoNum type="arabicPeriod"/>
              </a:pPr>
              <a:r>
                <a:rPr lang="en-US" sz="3481" spc="34">
                  <a:solidFill>
                    <a:srgbClr val="FFFFFF"/>
                  </a:solidFill>
                  <a:latin typeface="Open Sauce Italics"/>
                </a:rPr>
                <a:t> Statistics of England team</a:t>
              </a:r>
            </a:p>
          </p:txBody>
        </p:sp>
      </p:grpSp>
      <p:sp>
        <p:nvSpPr>
          <p:cNvPr id="9" name="Freeform 9"/>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747689" y="4392249"/>
            <a:ext cx="8524613" cy="5492087"/>
          </a:xfrm>
          <a:custGeom>
            <a:avLst/>
            <a:gdLst/>
            <a:ahLst/>
            <a:cxnLst/>
            <a:rect l="l" t="t" r="r" b="b"/>
            <a:pathLst>
              <a:path w="8524613" h="5492087">
                <a:moveTo>
                  <a:pt x="0" y="0"/>
                </a:moveTo>
                <a:lnTo>
                  <a:pt x="8524614" y="0"/>
                </a:lnTo>
                <a:lnTo>
                  <a:pt x="8524614" y="5492087"/>
                </a:lnTo>
                <a:lnTo>
                  <a:pt x="0" y="5492087"/>
                </a:lnTo>
                <a:lnTo>
                  <a:pt x="0" y="0"/>
                </a:lnTo>
                <a:close/>
              </a:path>
            </a:pathLst>
          </a:custGeom>
          <a:blipFill>
            <a:blip r:embed="rId5"/>
            <a:stretch>
              <a:fillRect/>
            </a:stretch>
          </a:blipFill>
        </p:spPr>
      </p:sp>
      <p:sp>
        <p:nvSpPr>
          <p:cNvPr id="12" name="Freeform 12"/>
          <p:cNvSpPr/>
          <p:nvPr/>
        </p:nvSpPr>
        <p:spPr>
          <a:xfrm>
            <a:off x="10398210" y="3738443"/>
            <a:ext cx="7068449" cy="5910426"/>
          </a:xfrm>
          <a:custGeom>
            <a:avLst/>
            <a:gdLst/>
            <a:ahLst/>
            <a:cxnLst/>
            <a:rect l="l" t="t" r="r" b="b"/>
            <a:pathLst>
              <a:path w="7068449" h="5910426">
                <a:moveTo>
                  <a:pt x="0" y="0"/>
                </a:moveTo>
                <a:lnTo>
                  <a:pt x="7068448" y="0"/>
                </a:lnTo>
                <a:lnTo>
                  <a:pt x="7068448" y="5910426"/>
                </a:lnTo>
                <a:lnTo>
                  <a:pt x="0" y="5910426"/>
                </a:lnTo>
                <a:lnTo>
                  <a:pt x="0" y="0"/>
                </a:lnTo>
                <a:close/>
              </a:path>
            </a:pathLst>
          </a:custGeom>
          <a:blipFill>
            <a:blip r:embed="rId6"/>
            <a:stretch>
              <a:fillRect/>
            </a:stretch>
          </a:blipFill>
        </p:spPr>
      </p:sp>
      <p:sp>
        <p:nvSpPr>
          <p:cNvPr id="13" name="TextBox 13"/>
          <p:cNvSpPr txBox="1"/>
          <p:nvPr/>
        </p:nvSpPr>
        <p:spPr>
          <a:xfrm>
            <a:off x="2408818" y="67246"/>
            <a:ext cx="12999663" cy="2149092"/>
          </a:xfrm>
          <a:prstGeom prst="rect">
            <a:avLst/>
          </a:prstGeom>
        </p:spPr>
        <p:txBody>
          <a:bodyPr lIns="0" tIns="0" rIns="0" bIns="0" rtlCol="0" anchor="t">
            <a:spAutoFit/>
          </a:bodyPr>
          <a:lstStyle/>
          <a:p>
            <a:pPr algn="ctr">
              <a:lnSpc>
                <a:spcPts val="8264"/>
              </a:lnSpc>
            </a:pPr>
            <a:r>
              <a:rPr lang="en-US" sz="5988" spc="586">
                <a:solidFill>
                  <a:srgbClr val="FFFFFF"/>
                </a:solidFill>
                <a:latin typeface="Codec Pro ExtraBold"/>
              </a:rPr>
              <a:t>Statistics of some top team in ODI World cup 2023</a:t>
            </a: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FC86F"/>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49429" y="2057400"/>
            <a:ext cx="5138342" cy="5138342"/>
          </a:xfrm>
          <a:custGeom>
            <a:avLst/>
            <a:gdLst/>
            <a:ahLst/>
            <a:cxnLst/>
            <a:rect l="l" t="t" r="r" b="b"/>
            <a:pathLst>
              <a:path w="5138342" h="5138342">
                <a:moveTo>
                  <a:pt x="0" y="0"/>
                </a:moveTo>
                <a:lnTo>
                  <a:pt x="5138341" y="0"/>
                </a:lnTo>
                <a:lnTo>
                  <a:pt x="5138341" y="5138342"/>
                </a:lnTo>
                <a:lnTo>
                  <a:pt x="0" y="51383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856922" y="3059594"/>
            <a:ext cx="4923355" cy="2590536"/>
          </a:xfrm>
          <a:prstGeom prst="rect">
            <a:avLst/>
          </a:prstGeom>
        </p:spPr>
        <p:txBody>
          <a:bodyPr lIns="0" tIns="0" rIns="0" bIns="0" rtlCol="0" anchor="t">
            <a:spAutoFit/>
          </a:bodyPr>
          <a:lstStyle/>
          <a:p>
            <a:pPr marL="0" lvl="0" indent="0" algn="ctr">
              <a:lnSpc>
                <a:spcPts val="9933"/>
              </a:lnSpc>
              <a:spcBef>
                <a:spcPct val="0"/>
              </a:spcBef>
            </a:pPr>
            <a:r>
              <a:rPr lang="en-US" sz="7198" spc="705">
                <a:solidFill>
                  <a:srgbClr val="FFFFFF"/>
                </a:solidFill>
                <a:latin typeface="Codec Pro ExtraBold"/>
              </a:rPr>
              <a:t>RANDOM FOREST</a:t>
            </a:r>
          </a:p>
        </p:txBody>
      </p:sp>
      <p:sp>
        <p:nvSpPr>
          <p:cNvPr id="6" name="TextBox 6"/>
          <p:cNvSpPr txBox="1"/>
          <p:nvPr/>
        </p:nvSpPr>
        <p:spPr>
          <a:xfrm>
            <a:off x="745310" y="573969"/>
            <a:ext cx="7871012" cy="1036296"/>
          </a:xfrm>
          <a:prstGeom prst="rect">
            <a:avLst/>
          </a:prstGeom>
        </p:spPr>
        <p:txBody>
          <a:bodyPr lIns="0" tIns="0" rIns="0" bIns="0" rtlCol="0" anchor="t">
            <a:spAutoFit/>
          </a:bodyPr>
          <a:lstStyle/>
          <a:p>
            <a:pPr>
              <a:lnSpc>
                <a:spcPts val="6999"/>
              </a:lnSpc>
            </a:pPr>
            <a:r>
              <a:rPr lang="en-US" sz="7070" spc="247">
                <a:solidFill>
                  <a:srgbClr val="040506"/>
                </a:solidFill>
                <a:latin typeface="Codec Pro ExtraBold"/>
              </a:rPr>
              <a:t>Model Building</a:t>
            </a:r>
          </a:p>
        </p:txBody>
      </p:sp>
      <p:sp>
        <p:nvSpPr>
          <p:cNvPr id="7" name="TextBox 7"/>
          <p:cNvSpPr txBox="1"/>
          <p:nvPr/>
        </p:nvSpPr>
        <p:spPr>
          <a:xfrm>
            <a:off x="7667375" y="1797523"/>
            <a:ext cx="9316845" cy="8253690"/>
          </a:xfrm>
          <a:prstGeom prst="rect">
            <a:avLst/>
          </a:prstGeom>
        </p:spPr>
        <p:txBody>
          <a:bodyPr lIns="0" tIns="0" rIns="0" bIns="0" rtlCol="0" anchor="t">
            <a:spAutoFit/>
          </a:bodyPr>
          <a:lstStyle/>
          <a:p>
            <a:pPr marL="0" lvl="0" indent="0">
              <a:lnSpc>
                <a:spcPts val="3132"/>
              </a:lnSpc>
              <a:spcBef>
                <a:spcPct val="0"/>
              </a:spcBef>
            </a:pPr>
            <a:r>
              <a:rPr lang="en-US" sz="2269" spc="222">
                <a:solidFill>
                  <a:srgbClr val="1C5739"/>
                </a:solidFill>
                <a:latin typeface="Open Sauce"/>
              </a:rPr>
              <a:t>In the World Cup 2023 analysis prediction project, the Random Forest algorithm played a crucial role in predicting match outcomes and analyzing player performance. Random Forest is a machine learning technique that operates by constructing a multitude of decision trees during training and outputs the mode of the classes (classification) or mean prediction (regression) of the individual trees. In this project, historical match data, player statistics, team strategies, and other relevant factors were fed into the algorithm to train it to predict match results. The algorithm's ability to handle large datasets, handle categorical and numerical data, and reduce overfitting made it a suitable choice for this task. By leveraging Random Forest, analysts were able to generate accurate predictions for World Cup matches, providing valuable insights for teams, fans, and stakeholders alike.</a:t>
            </a: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1339737" y="1066800"/>
            <a:ext cx="9765212" cy="921071"/>
          </a:xfrm>
          <a:prstGeom prst="rect">
            <a:avLst/>
          </a:prstGeom>
        </p:spPr>
        <p:txBody>
          <a:bodyPr lIns="0" tIns="0" rIns="0" bIns="0" rtlCol="0" anchor="t">
            <a:spAutoFit/>
          </a:bodyPr>
          <a:lstStyle/>
          <a:p>
            <a:pPr marL="0" lvl="0" indent="0" algn="l">
              <a:lnSpc>
                <a:spcPts val="6258"/>
              </a:lnSpc>
              <a:spcBef>
                <a:spcPct val="0"/>
              </a:spcBef>
            </a:pPr>
            <a:r>
              <a:rPr lang="en-US" sz="6321" spc="221">
                <a:solidFill>
                  <a:srgbClr val="040506"/>
                </a:solidFill>
                <a:latin typeface="Codec Pro ExtraBold"/>
              </a:rPr>
              <a:t>Result And Discussion</a:t>
            </a:r>
          </a:p>
        </p:txBody>
      </p:sp>
      <p:sp>
        <p:nvSpPr>
          <p:cNvPr id="4" name="TextBox 4"/>
          <p:cNvSpPr txBox="1"/>
          <p:nvPr/>
        </p:nvSpPr>
        <p:spPr>
          <a:xfrm>
            <a:off x="1744294" y="2508403"/>
            <a:ext cx="8167984" cy="6749897"/>
          </a:xfrm>
          <a:prstGeom prst="rect">
            <a:avLst/>
          </a:prstGeom>
        </p:spPr>
        <p:txBody>
          <a:bodyPr lIns="0" tIns="0" rIns="0" bIns="0" rtlCol="0" anchor="t">
            <a:spAutoFit/>
          </a:bodyPr>
          <a:lstStyle/>
          <a:p>
            <a:pPr algn="l">
              <a:lnSpc>
                <a:spcPts val="3812"/>
              </a:lnSpc>
            </a:pPr>
            <a:r>
              <a:rPr lang="en-US" sz="2762" spc="270">
                <a:solidFill>
                  <a:srgbClr val="231F20"/>
                </a:solidFill>
                <a:latin typeface="Open Sauce"/>
              </a:rPr>
              <a:t>In the comprehensive analysis of the World Cup 2023, the Random Forest algorithm emerged as the standout performer, showcasing remarkable accuracy rates. With a training accuracy of 74.9% and a test accuracy of 67.3%, it demonstrated robust predictive capabilities that significantly influenced tournament predictions. Delving deeper into the outcomes generated by this model, it notably highlighted India as a frontrunner with a higher likelihood of clinching the World Cup title. </a:t>
            </a:r>
          </a:p>
        </p:txBody>
      </p:sp>
      <p:sp>
        <p:nvSpPr>
          <p:cNvPr id="5" name="Freeform 5"/>
          <p:cNvSpPr/>
          <p:nvPr/>
        </p:nvSpPr>
        <p:spPr>
          <a:xfrm>
            <a:off x="21900" y="9404862"/>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776043" y="-2524707"/>
            <a:ext cx="3964049" cy="396404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8" name="TextBox 8"/>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9" name="Freeform 9"/>
          <p:cNvSpPr/>
          <p:nvPr/>
        </p:nvSpPr>
        <p:spPr>
          <a:xfrm>
            <a:off x="11752828" y="-6405764"/>
            <a:ext cx="9348363" cy="9348363"/>
          </a:xfrm>
          <a:custGeom>
            <a:avLst/>
            <a:gdLst/>
            <a:ahLst/>
            <a:cxnLst/>
            <a:rect l="l" t="t" r="r" b="b"/>
            <a:pathLst>
              <a:path w="9348363" h="9348363">
                <a:moveTo>
                  <a:pt x="0" y="0"/>
                </a:moveTo>
                <a:lnTo>
                  <a:pt x="9348362" y="0"/>
                </a:lnTo>
                <a:lnTo>
                  <a:pt x="9348362" y="9348362"/>
                </a:lnTo>
                <a:lnTo>
                  <a:pt x="0" y="93483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904968" y="8918951"/>
            <a:ext cx="2649263" cy="264926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12" name="TextBox 12"/>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3" name="TextBox 13"/>
          <p:cNvSpPr txBox="1"/>
          <p:nvPr/>
        </p:nvSpPr>
        <p:spPr>
          <a:xfrm>
            <a:off x="10292302" y="5162550"/>
            <a:ext cx="7678640" cy="1140314"/>
          </a:xfrm>
          <a:prstGeom prst="rect">
            <a:avLst/>
          </a:prstGeom>
        </p:spPr>
        <p:txBody>
          <a:bodyPr lIns="0" tIns="0" rIns="0" bIns="0" rtlCol="0" anchor="t">
            <a:spAutoFit/>
          </a:bodyPr>
          <a:lstStyle/>
          <a:p>
            <a:pPr algn="ctr">
              <a:lnSpc>
                <a:spcPts val="4143"/>
              </a:lnSpc>
            </a:pPr>
            <a:r>
              <a:rPr lang="en-US" sz="4184" spc="146">
                <a:solidFill>
                  <a:srgbClr val="040506"/>
                </a:solidFill>
                <a:latin typeface="Codec Pro ExtraBold"/>
              </a:rPr>
              <a:t>Accuracy of training data </a:t>
            </a:r>
          </a:p>
          <a:p>
            <a:pPr algn="ctr">
              <a:lnSpc>
                <a:spcPts val="4143"/>
              </a:lnSpc>
            </a:pPr>
            <a:r>
              <a:rPr lang="en-US" sz="4184" spc="146">
                <a:solidFill>
                  <a:srgbClr val="040506"/>
                </a:solidFill>
                <a:latin typeface="Codec Pro ExtraBold"/>
              </a:rPr>
              <a:t>74.9%</a:t>
            </a:r>
          </a:p>
        </p:txBody>
      </p:sp>
      <p:sp>
        <p:nvSpPr>
          <p:cNvPr id="14" name="TextBox 14"/>
          <p:cNvSpPr txBox="1"/>
          <p:nvPr/>
        </p:nvSpPr>
        <p:spPr>
          <a:xfrm>
            <a:off x="10378439" y="7037479"/>
            <a:ext cx="7506367" cy="1140314"/>
          </a:xfrm>
          <a:prstGeom prst="rect">
            <a:avLst/>
          </a:prstGeom>
        </p:spPr>
        <p:txBody>
          <a:bodyPr lIns="0" tIns="0" rIns="0" bIns="0" rtlCol="0" anchor="t">
            <a:spAutoFit/>
          </a:bodyPr>
          <a:lstStyle/>
          <a:p>
            <a:pPr algn="ctr">
              <a:lnSpc>
                <a:spcPts val="4143"/>
              </a:lnSpc>
            </a:pPr>
            <a:r>
              <a:rPr lang="en-US" sz="4184" spc="146">
                <a:solidFill>
                  <a:srgbClr val="040506"/>
                </a:solidFill>
                <a:latin typeface="Codec Pro ExtraBold"/>
              </a:rPr>
              <a:t>Accuracy of testing data </a:t>
            </a:r>
          </a:p>
          <a:p>
            <a:pPr algn="ctr">
              <a:lnSpc>
                <a:spcPts val="4143"/>
              </a:lnSpc>
            </a:pPr>
            <a:r>
              <a:rPr lang="en-US" sz="4184" spc="146">
                <a:solidFill>
                  <a:srgbClr val="040506"/>
                </a:solidFill>
                <a:latin typeface="Codec Pro ExtraBold"/>
              </a:rPr>
              <a:t>67.3%</a:t>
            </a:r>
          </a:p>
        </p:txBody>
      </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9684427" y="0"/>
            <a:ext cx="8603573" cy="10287000"/>
            <a:chOff x="0" y="0"/>
            <a:chExt cx="8603361" cy="10286746"/>
          </a:xfrm>
        </p:grpSpPr>
        <p:sp>
          <p:nvSpPr>
            <p:cNvPr id="4" name="Freeform 4"/>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t="-2271" b="-2271"/>
              </a:stretch>
            </a:blipFill>
          </p:spPr>
        </p:sp>
      </p:grpSp>
      <p:grpSp>
        <p:nvGrpSpPr>
          <p:cNvPr id="5" name="Group 5"/>
          <p:cNvGrpSpPr/>
          <p:nvPr/>
        </p:nvGrpSpPr>
        <p:grpSpPr>
          <a:xfrm rot="826432">
            <a:off x="-18353104" y="-3567159"/>
            <a:ext cx="21026341" cy="12831921"/>
            <a:chOff x="0" y="0"/>
            <a:chExt cx="5537802" cy="3379601"/>
          </a:xfrm>
        </p:grpSpPr>
        <p:sp>
          <p:nvSpPr>
            <p:cNvPr id="6" name="Freeform 6"/>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1C5739"/>
            </a:solidFill>
          </p:spPr>
        </p:sp>
        <p:sp>
          <p:nvSpPr>
            <p:cNvPr id="7" name="TextBox 7"/>
            <p:cNvSpPr txBox="1"/>
            <p:nvPr/>
          </p:nvSpPr>
          <p:spPr>
            <a:xfrm>
              <a:off x="0" y="-19050"/>
              <a:ext cx="5537802" cy="3398651"/>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rot="773821">
            <a:off x="10036024" y="4365564"/>
            <a:ext cx="313833" cy="8482349"/>
            <a:chOff x="0" y="0"/>
            <a:chExt cx="82656" cy="2234034"/>
          </a:xfrm>
        </p:grpSpPr>
        <p:sp>
          <p:nvSpPr>
            <p:cNvPr id="9" name="Freeform 9"/>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1C5739"/>
            </a:solidFill>
          </p:spPr>
        </p:sp>
        <p:sp>
          <p:nvSpPr>
            <p:cNvPr id="10" name="TextBox 10"/>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rot="773821">
            <a:off x="3741572" y="-4834013"/>
            <a:ext cx="313833" cy="8482349"/>
            <a:chOff x="0" y="0"/>
            <a:chExt cx="82656" cy="2234034"/>
          </a:xfrm>
        </p:grpSpPr>
        <p:sp>
          <p:nvSpPr>
            <p:cNvPr id="12" name="Freeform 12"/>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397D5A"/>
            </a:solidFill>
          </p:spPr>
        </p:sp>
        <p:sp>
          <p:nvSpPr>
            <p:cNvPr id="13" name="TextBox 13"/>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sp>
        <p:nvSpPr>
          <p:cNvPr id="14" name="Freeform 14"/>
          <p:cNvSpPr/>
          <p:nvPr/>
        </p:nvSpPr>
        <p:spPr>
          <a:xfrm>
            <a:off x="2950705" y="6385980"/>
            <a:ext cx="1892503" cy="1383247"/>
          </a:xfrm>
          <a:custGeom>
            <a:avLst/>
            <a:gdLst/>
            <a:ahLst/>
            <a:cxnLst/>
            <a:rect l="l" t="t" r="r" b="b"/>
            <a:pathLst>
              <a:path w="1892503" h="1383247">
                <a:moveTo>
                  <a:pt x="0" y="0"/>
                </a:moveTo>
                <a:lnTo>
                  <a:pt x="1892503" y="0"/>
                </a:lnTo>
                <a:lnTo>
                  <a:pt x="1892503" y="1383248"/>
                </a:lnTo>
                <a:lnTo>
                  <a:pt x="0" y="13832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8522983" y="2045299"/>
            <a:ext cx="1242035" cy="1242035"/>
          </a:xfrm>
          <a:custGeom>
            <a:avLst/>
            <a:gdLst/>
            <a:ahLst/>
            <a:cxnLst/>
            <a:rect l="l" t="t" r="r" b="b"/>
            <a:pathLst>
              <a:path w="1242035" h="1242035">
                <a:moveTo>
                  <a:pt x="0" y="0"/>
                </a:moveTo>
                <a:lnTo>
                  <a:pt x="1242034" y="0"/>
                </a:lnTo>
                <a:lnTo>
                  <a:pt x="1242034" y="1242035"/>
                </a:lnTo>
                <a:lnTo>
                  <a:pt x="0" y="12420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3471465" y="1756266"/>
            <a:ext cx="1526610" cy="1820101"/>
          </a:xfrm>
          <a:custGeom>
            <a:avLst/>
            <a:gdLst/>
            <a:ahLst/>
            <a:cxnLst/>
            <a:rect l="l" t="t" r="r" b="b"/>
            <a:pathLst>
              <a:path w="1526610" h="1820101">
                <a:moveTo>
                  <a:pt x="0" y="0"/>
                </a:moveTo>
                <a:lnTo>
                  <a:pt x="1526610" y="0"/>
                </a:lnTo>
                <a:lnTo>
                  <a:pt x="1526610" y="1820101"/>
                </a:lnTo>
                <a:lnTo>
                  <a:pt x="0" y="1820101"/>
                </a:lnTo>
                <a:lnTo>
                  <a:pt x="0" y="0"/>
                </a:lnTo>
                <a:close/>
              </a:path>
            </a:pathLst>
          </a:custGeom>
          <a:blipFill>
            <a:blip r:embed="rId8"/>
            <a:stretch>
              <a:fillRect/>
            </a:stretch>
          </a:blipFill>
        </p:spPr>
      </p:sp>
      <p:sp>
        <p:nvSpPr>
          <p:cNvPr id="17" name="Freeform 17"/>
          <p:cNvSpPr/>
          <p:nvPr/>
        </p:nvSpPr>
        <p:spPr>
          <a:xfrm>
            <a:off x="8177977" y="6141416"/>
            <a:ext cx="966023" cy="1719459"/>
          </a:xfrm>
          <a:custGeom>
            <a:avLst/>
            <a:gdLst/>
            <a:ahLst/>
            <a:cxnLst/>
            <a:rect l="l" t="t" r="r" b="b"/>
            <a:pathLst>
              <a:path w="966023" h="1719459">
                <a:moveTo>
                  <a:pt x="0" y="0"/>
                </a:moveTo>
                <a:lnTo>
                  <a:pt x="966023" y="0"/>
                </a:lnTo>
                <a:lnTo>
                  <a:pt x="966023" y="1719459"/>
                </a:lnTo>
                <a:lnTo>
                  <a:pt x="0" y="171945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TextBox 18"/>
          <p:cNvSpPr txBox="1"/>
          <p:nvPr/>
        </p:nvSpPr>
        <p:spPr>
          <a:xfrm>
            <a:off x="3463770" y="3793552"/>
            <a:ext cx="5435861" cy="2109738"/>
          </a:xfrm>
          <a:prstGeom prst="rect">
            <a:avLst/>
          </a:prstGeom>
        </p:spPr>
        <p:txBody>
          <a:bodyPr lIns="0" tIns="0" rIns="0" bIns="0" rtlCol="0" anchor="t">
            <a:spAutoFit/>
          </a:bodyPr>
          <a:lstStyle/>
          <a:p>
            <a:pPr marL="0" lvl="0" indent="0" algn="ctr">
              <a:lnSpc>
                <a:spcPts val="7602"/>
              </a:lnSpc>
            </a:pPr>
            <a:r>
              <a:rPr lang="en-US" sz="8174" spc="882">
                <a:solidFill>
                  <a:srgbClr val="231F20"/>
                </a:solidFill>
                <a:latin typeface="Codec Pro ExtraBold"/>
              </a:rPr>
              <a:t>THANK YOU</a:t>
            </a: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FC86F"/>
        </a:solidFill>
        <a:effectLst/>
      </p:bgPr>
    </p:bg>
    <p:spTree>
      <p:nvGrpSpPr>
        <p:cNvPr id="1" name=""/>
        <p:cNvGrpSpPr/>
        <p:nvPr/>
      </p:nvGrpSpPr>
      <p:grpSpPr>
        <a:xfrm>
          <a:off x="0" y="0"/>
          <a:ext cx="0" cy="0"/>
          <a:chOff x="0" y="0"/>
          <a:chExt cx="0" cy="0"/>
        </a:xfrm>
      </p:grpSpPr>
      <p:grpSp>
        <p:nvGrpSpPr>
          <p:cNvPr id="2" name="Group 2"/>
          <p:cNvGrpSpPr/>
          <p:nvPr/>
        </p:nvGrpSpPr>
        <p:grpSpPr>
          <a:xfrm>
            <a:off x="-1543050" y="-558218"/>
            <a:ext cx="3086100" cy="11299900"/>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4" name="TextBox 4"/>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2193216" y="1415447"/>
            <a:ext cx="5408984" cy="7979428"/>
            <a:chOff x="0" y="0"/>
            <a:chExt cx="1424588" cy="2101578"/>
          </a:xfrm>
        </p:grpSpPr>
        <p:sp>
          <p:nvSpPr>
            <p:cNvPr id="6" name="Freeform 6"/>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1C5739"/>
            </a:solidFill>
          </p:spPr>
        </p:sp>
        <p:sp>
          <p:nvSpPr>
            <p:cNvPr id="7" name="TextBox 7"/>
            <p:cNvSpPr txBox="1"/>
            <p:nvPr/>
          </p:nvSpPr>
          <p:spPr>
            <a:xfrm>
              <a:off x="0" y="-19050"/>
              <a:ext cx="1424588" cy="2120628"/>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2175229" y="2153511"/>
            <a:ext cx="9154684" cy="7579434"/>
          </a:xfrm>
          <a:prstGeom prst="rect">
            <a:avLst/>
          </a:prstGeom>
        </p:spPr>
        <p:txBody>
          <a:bodyPr lIns="0" tIns="0" rIns="0" bIns="0" rtlCol="0" anchor="t">
            <a:spAutoFit/>
          </a:bodyPr>
          <a:lstStyle/>
          <a:p>
            <a:pPr>
              <a:lnSpc>
                <a:spcPts val="3773"/>
              </a:lnSpc>
            </a:pPr>
            <a:r>
              <a:rPr lang="en-US" sz="2734" spc="267">
                <a:solidFill>
                  <a:srgbClr val="231F20"/>
                </a:solidFill>
                <a:latin typeface="Open Sauce"/>
              </a:rPr>
              <a:t>The Random Forest algorithm, a machine learning technique, is utilized to forecast the winner of the 2023 Cricket World Cup. This method scrutinizes diverse cricket-related data, encompassing team past performances, individual player statistics, prevailing pitch conditions, and additional relevant factors. By amalgamating insights from numerous decision trees, the algorithm refines its predictive accuracy, enabling it to offer informed speculations on the tournament's outcome. This approach not only aids cricket enthusiasts in anticipating the potential champion but also assists analysts in gaining deeper insights into the dynamics of the tournament.</a:t>
            </a:r>
          </a:p>
        </p:txBody>
      </p:sp>
      <p:sp>
        <p:nvSpPr>
          <p:cNvPr id="10" name="Freeform 10"/>
          <p:cNvSpPr/>
          <p:nvPr/>
        </p:nvSpPr>
        <p:spPr>
          <a:xfrm>
            <a:off x="12193216" y="244103"/>
            <a:ext cx="4756401" cy="8453710"/>
          </a:xfrm>
          <a:custGeom>
            <a:avLst/>
            <a:gdLst/>
            <a:ahLst/>
            <a:cxnLst/>
            <a:rect l="l" t="t" r="r" b="b"/>
            <a:pathLst>
              <a:path w="4756401" h="8453710">
                <a:moveTo>
                  <a:pt x="0" y="0"/>
                </a:moveTo>
                <a:lnTo>
                  <a:pt x="4756401" y="0"/>
                </a:lnTo>
                <a:lnTo>
                  <a:pt x="4756401" y="8453710"/>
                </a:lnTo>
                <a:lnTo>
                  <a:pt x="0" y="8453710"/>
                </a:lnTo>
                <a:lnTo>
                  <a:pt x="0" y="0"/>
                </a:lnTo>
                <a:close/>
              </a:path>
            </a:pathLst>
          </a:custGeom>
          <a:blipFill>
            <a:blip r:embed="rId4"/>
            <a:stretch>
              <a:fillRect/>
            </a:stretch>
          </a:blipFill>
        </p:spPr>
      </p:sp>
      <p:sp>
        <p:nvSpPr>
          <p:cNvPr id="11" name="TextBox 11"/>
          <p:cNvSpPr txBox="1"/>
          <p:nvPr/>
        </p:nvSpPr>
        <p:spPr>
          <a:xfrm>
            <a:off x="2924344" y="262175"/>
            <a:ext cx="6980103" cy="1439372"/>
          </a:xfrm>
          <a:prstGeom prst="rect">
            <a:avLst/>
          </a:prstGeom>
        </p:spPr>
        <p:txBody>
          <a:bodyPr lIns="0" tIns="0" rIns="0" bIns="0" rtlCol="0" anchor="t">
            <a:spAutoFit/>
          </a:bodyPr>
          <a:lstStyle/>
          <a:p>
            <a:pPr>
              <a:lnSpc>
                <a:spcPts val="10858"/>
              </a:lnSpc>
            </a:pPr>
            <a:r>
              <a:rPr lang="en-US" sz="7868" spc="771">
                <a:solidFill>
                  <a:srgbClr val="231F20"/>
                </a:solidFill>
                <a:latin typeface="Codec Pro ExtraBold"/>
              </a:rPr>
              <a:t>Description</a:t>
            </a: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FC86F"/>
        </a:solidFill>
        <a:effectLst/>
      </p:bgPr>
    </p:bg>
    <p:spTree>
      <p:nvGrpSpPr>
        <p:cNvPr id="1" name=""/>
        <p:cNvGrpSpPr/>
        <p:nvPr/>
      </p:nvGrpSpPr>
      <p:grpSpPr>
        <a:xfrm>
          <a:off x="0" y="0"/>
          <a:ext cx="0" cy="0"/>
          <a:chOff x="0" y="0"/>
          <a:chExt cx="0" cy="0"/>
        </a:xfrm>
      </p:grpSpPr>
      <p:sp>
        <p:nvSpPr>
          <p:cNvPr id="2" name="TextBox 2"/>
          <p:cNvSpPr txBox="1"/>
          <p:nvPr/>
        </p:nvSpPr>
        <p:spPr>
          <a:xfrm>
            <a:off x="6777101" y="-47684"/>
            <a:ext cx="5150121" cy="1305331"/>
          </a:xfrm>
          <a:prstGeom prst="rect">
            <a:avLst/>
          </a:prstGeom>
        </p:spPr>
        <p:txBody>
          <a:bodyPr lIns="0" tIns="0" rIns="0" bIns="0" rtlCol="0" anchor="t">
            <a:spAutoFit/>
          </a:bodyPr>
          <a:lstStyle/>
          <a:p>
            <a:pPr marL="0" lvl="0" indent="0" algn="ctr">
              <a:lnSpc>
                <a:spcPts val="9750"/>
              </a:lnSpc>
              <a:spcBef>
                <a:spcPct val="0"/>
              </a:spcBef>
            </a:pPr>
            <a:r>
              <a:rPr lang="en-US" sz="7065" spc="692">
                <a:solidFill>
                  <a:srgbClr val="231F20"/>
                </a:solidFill>
                <a:latin typeface="Codec Pro ExtraBold"/>
              </a:rPr>
              <a:t>Goals</a:t>
            </a:r>
          </a:p>
        </p:txBody>
      </p:sp>
      <p:sp>
        <p:nvSpPr>
          <p:cNvPr id="3" name="TextBox 3"/>
          <p:cNvSpPr txBox="1"/>
          <p:nvPr/>
        </p:nvSpPr>
        <p:spPr>
          <a:xfrm>
            <a:off x="2394247" y="1895214"/>
            <a:ext cx="13499506" cy="856858"/>
          </a:xfrm>
          <a:prstGeom prst="rect">
            <a:avLst/>
          </a:prstGeom>
        </p:spPr>
        <p:txBody>
          <a:bodyPr lIns="0" tIns="0" rIns="0" bIns="0" rtlCol="0" anchor="t">
            <a:spAutoFit/>
          </a:bodyPr>
          <a:lstStyle/>
          <a:p>
            <a:pPr>
              <a:lnSpc>
                <a:spcPts val="3473"/>
              </a:lnSpc>
              <a:spcBef>
                <a:spcPct val="0"/>
              </a:spcBef>
            </a:pPr>
            <a:r>
              <a:rPr lang="en-US" sz="2517" spc="246">
                <a:solidFill>
                  <a:srgbClr val="231F20"/>
                </a:solidFill>
                <a:latin typeface="Open Sauce"/>
              </a:rPr>
              <a:t>To forecast the tournament's winner with a high degree of accuracy, based on historical and current data.</a:t>
            </a:r>
          </a:p>
        </p:txBody>
      </p:sp>
      <p:sp>
        <p:nvSpPr>
          <p:cNvPr id="4" name="TextBox 4"/>
          <p:cNvSpPr txBox="1"/>
          <p:nvPr/>
        </p:nvSpPr>
        <p:spPr>
          <a:xfrm>
            <a:off x="1482178" y="1210022"/>
            <a:ext cx="3465904" cy="502505"/>
          </a:xfrm>
          <a:prstGeom prst="rect">
            <a:avLst/>
          </a:prstGeom>
        </p:spPr>
        <p:txBody>
          <a:bodyPr lIns="0" tIns="0" rIns="0" bIns="0" rtlCol="0" anchor="t">
            <a:spAutoFit/>
          </a:bodyPr>
          <a:lstStyle/>
          <a:p>
            <a:pPr marL="0" lvl="0" indent="0">
              <a:lnSpc>
                <a:spcPts val="4165"/>
              </a:lnSpc>
              <a:spcBef>
                <a:spcPct val="0"/>
              </a:spcBef>
            </a:pPr>
            <a:r>
              <a:rPr lang="en-US" sz="3018" spc="295">
                <a:solidFill>
                  <a:srgbClr val="397D5A"/>
                </a:solidFill>
                <a:latin typeface="Open Sauce Bold"/>
              </a:rPr>
              <a:t>Objective 01</a:t>
            </a:r>
          </a:p>
        </p:txBody>
      </p:sp>
      <p:sp>
        <p:nvSpPr>
          <p:cNvPr id="5" name="TextBox 5"/>
          <p:cNvSpPr txBox="1"/>
          <p:nvPr/>
        </p:nvSpPr>
        <p:spPr>
          <a:xfrm>
            <a:off x="2394247" y="3688063"/>
            <a:ext cx="13499506" cy="874261"/>
          </a:xfrm>
          <a:prstGeom prst="rect">
            <a:avLst/>
          </a:prstGeom>
        </p:spPr>
        <p:txBody>
          <a:bodyPr lIns="0" tIns="0" rIns="0" bIns="0" rtlCol="0" anchor="t">
            <a:spAutoFit/>
          </a:bodyPr>
          <a:lstStyle/>
          <a:p>
            <a:pPr>
              <a:lnSpc>
                <a:spcPts val="3573"/>
              </a:lnSpc>
              <a:spcBef>
                <a:spcPct val="0"/>
              </a:spcBef>
            </a:pPr>
            <a:r>
              <a:rPr lang="en-US" sz="2589" spc="253">
                <a:solidFill>
                  <a:srgbClr val="231F20"/>
                </a:solidFill>
                <a:latin typeface="Open Sauce"/>
              </a:rPr>
              <a:t>To analyze various cricket-related data, including team performance, player statistics.</a:t>
            </a:r>
          </a:p>
        </p:txBody>
      </p:sp>
      <p:sp>
        <p:nvSpPr>
          <p:cNvPr id="6" name="TextBox 6"/>
          <p:cNvSpPr txBox="1"/>
          <p:nvPr/>
        </p:nvSpPr>
        <p:spPr>
          <a:xfrm>
            <a:off x="1482178" y="3004583"/>
            <a:ext cx="3465904" cy="502505"/>
          </a:xfrm>
          <a:prstGeom prst="rect">
            <a:avLst/>
          </a:prstGeom>
        </p:spPr>
        <p:txBody>
          <a:bodyPr lIns="0" tIns="0" rIns="0" bIns="0" rtlCol="0" anchor="t">
            <a:spAutoFit/>
          </a:bodyPr>
          <a:lstStyle/>
          <a:p>
            <a:pPr marL="0" lvl="0" indent="0">
              <a:lnSpc>
                <a:spcPts val="4165"/>
              </a:lnSpc>
              <a:spcBef>
                <a:spcPct val="0"/>
              </a:spcBef>
            </a:pPr>
            <a:r>
              <a:rPr lang="en-US" sz="3018" spc="295">
                <a:solidFill>
                  <a:srgbClr val="397D5A"/>
                </a:solidFill>
                <a:latin typeface="Open Sauce Bold"/>
              </a:rPr>
              <a:t>Objective 02</a:t>
            </a:r>
          </a:p>
        </p:txBody>
      </p:sp>
      <p:sp>
        <p:nvSpPr>
          <p:cNvPr id="7" name="TextBox 7"/>
          <p:cNvSpPr txBox="1"/>
          <p:nvPr/>
        </p:nvSpPr>
        <p:spPr>
          <a:xfrm>
            <a:off x="2394247" y="5493454"/>
            <a:ext cx="13499506" cy="847972"/>
          </a:xfrm>
          <a:prstGeom prst="rect">
            <a:avLst/>
          </a:prstGeom>
        </p:spPr>
        <p:txBody>
          <a:bodyPr lIns="0" tIns="0" rIns="0" bIns="0" rtlCol="0" anchor="t">
            <a:spAutoFit/>
          </a:bodyPr>
          <a:lstStyle/>
          <a:p>
            <a:pPr>
              <a:lnSpc>
                <a:spcPts val="3435"/>
              </a:lnSpc>
              <a:spcBef>
                <a:spcPct val="0"/>
              </a:spcBef>
            </a:pPr>
            <a:r>
              <a:rPr lang="en-US" sz="2489" spc="243">
                <a:solidFill>
                  <a:srgbClr val="231F20"/>
                </a:solidFill>
                <a:latin typeface="Open Sauce"/>
              </a:rPr>
              <a:t>To identify and evaluate the most influential factors affecting a team's chances of winning, helping teams and analysts focus on critical aspects.</a:t>
            </a:r>
          </a:p>
        </p:txBody>
      </p:sp>
      <p:sp>
        <p:nvSpPr>
          <p:cNvPr id="8" name="TextBox 8"/>
          <p:cNvSpPr txBox="1"/>
          <p:nvPr/>
        </p:nvSpPr>
        <p:spPr>
          <a:xfrm>
            <a:off x="1482178" y="4819499"/>
            <a:ext cx="3465904" cy="502505"/>
          </a:xfrm>
          <a:prstGeom prst="rect">
            <a:avLst/>
          </a:prstGeom>
        </p:spPr>
        <p:txBody>
          <a:bodyPr lIns="0" tIns="0" rIns="0" bIns="0" rtlCol="0" anchor="t">
            <a:spAutoFit/>
          </a:bodyPr>
          <a:lstStyle/>
          <a:p>
            <a:pPr marL="0" lvl="0" indent="0">
              <a:lnSpc>
                <a:spcPts val="4165"/>
              </a:lnSpc>
              <a:spcBef>
                <a:spcPct val="0"/>
              </a:spcBef>
            </a:pPr>
            <a:r>
              <a:rPr lang="en-US" sz="3018" spc="295">
                <a:solidFill>
                  <a:srgbClr val="397D5A"/>
                </a:solidFill>
                <a:latin typeface="Open Sauce Bold"/>
              </a:rPr>
              <a:t>Objective 03</a:t>
            </a:r>
          </a:p>
        </p:txBody>
      </p:sp>
      <p:sp>
        <p:nvSpPr>
          <p:cNvPr id="9" name="TextBox 9"/>
          <p:cNvSpPr txBox="1"/>
          <p:nvPr/>
        </p:nvSpPr>
        <p:spPr>
          <a:xfrm>
            <a:off x="2394247" y="7272556"/>
            <a:ext cx="13915830" cy="847972"/>
          </a:xfrm>
          <a:prstGeom prst="rect">
            <a:avLst/>
          </a:prstGeom>
        </p:spPr>
        <p:txBody>
          <a:bodyPr lIns="0" tIns="0" rIns="0" bIns="0" rtlCol="0" anchor="t">
            <a:spAutoFit/>
          </a:bodyPr>
          <a:lstStyle/>
          <a:p>
            <a:pPr>
              <a:lnSpc>
                <a:spcPts val="3435"/>
              </a:lnSpc>
              <a:spcBef>
                <a:spcPct val="0"/>
              </a:spcBef>
            </a:pPr>
            <a:r>
              <a:rPr lang="en-US" sz="2489" spc="243">
                <a:solidFill>
                  <a:srgbClr val="231F20"/>
                </a:solidFill>
                <a:latin typeface="Open Sauce"/>
              </a:rPr>
              <a:t>Additionally, predict the results of individual matches throughout the entire tournament.</a:t>
            </a:r>
          </a:p>
        </p:txBody>
      </p:sp>
      <p:sp>
        <p:nvSpPr>
          <p:cNvPr id="10" name="TextBox 10"/>
          <p:cNvSpPr txBox="1"/>
          <p:nvPr/>
        </p:nvSpPr>
        <p:spPr>
          <a:xfrm>
            <a:off x="1482178" y="6598601"/>
            <a:ext cx="3465904" cy="502505"/>
          </a:xfrm>
          <a:prstGeom prst="rect">
            <a:avLst/>
          </a:prstGeom>
        </p:spPr>
        <p:txBody>
          <a:bodyPr lIns="0" tIns="0" rIns="0" bIns="0" rtlCol="0" anchor="t">
            <a:spAutoFit/>
          </a:bodyPr>
          <a:lstStyle/>
          <a:p>
            <a:pPr marL="0" lvl="0" indent="0">
              <a:lnSpc>
                <a:spcPts val="4165"/>
              </a:lnSpc>
              <a:spcBef>
                <a:spcPct val="0"/>
              </a:spcBef>
            </a:pPr>
            <a:r>
              <a:rPr lang="en-US" sz="3018" spc="295">
                <a:solidFill>
                  <a:srgbClr val="397D5A"/>
                </a:solidFill>
                <a:latin typeface="Open Sauce Bold"/>
              </a:rPr>
              <a:t>Objective 04</a:t>
            </a:r>
          </a:p>
        </p:txBody>
      </p:sp>
      <p:sp>
        <p:nvSpPr>
          <p:cNvPr id="11" name="Freeform 1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1482178" y="8377703"/>
            <a:ext cx="3465904" cy="502505"/>
          </a:xfrm>
          <a:prstGeom prst="rect">
            <a:avLst/>
          </a:prstGeom>
        </p:spPr>
        <p:txBody>
          <a:bodyPr lIns="0" tIns="0" rIns="0" bIns="0" rtlCol="0" anchor="t">
            <a:spAutoFit/>
          </a:bodyPr>
          <a:lstStyle/>
          <a:p>
            <a:pPr marL="0" lvl="0" indent="0">
              <a:lnSpc>
                <a:spcPts val="4165"/>
              </a:lnSpc>
              <a:spcBef>
                <a:spcPct val="0"/>
              </a:spcBef>
            </a:pPr>
            <a:r>
              <a:rPr lang="en-US" sz="3018" spc="295">
                <a:solidFill>
                  <a:srgbClr val="397D5A"/>
                </a:solidFill>
                <a:latin typeface="Open Sauce Bold"/>
              </a:rPr>
              <a:t>Objective 05</a:t>
            </a:r>
          </a:p>
        </p:txBody>
      </p:sp>
      <p:sp>
        <p:nvSpPr>
          <p:cNvPr id="14" name="TextBox 14"/>
          <p:cNvSpPr txBox="1"/>
          <p:nvPr/>
        </p:nvSpPr>
        <p:spPr>
          <a:xfrm>
            <a:off x="2394247" y="9051658"/>
            <a:ext cx="13915830" cy="847972"/>
          </a:xfrm>
          <a:prstGeom prst="rect">
            <a:avLst/>
          </a:prstGeom>
        </p:spPr>
        <p:txBody>
          <a:bodyPr lIns="0" tIns="0" rIns="0" bIns="0" rtlCol="0" anchor="t">
            <a:spAutoFit/>
          </a:bodyPr>
          <a:lstStyle/>
          <a:p>
            <a:pPr>
              <a:lnSpc>
                <a:spcPts val="3435"/>
              </a:lnSpc>
              <a:spcBef>
                <a:spcPct val="0"/>
              </a:spcBef>
            </a:pPr>
            <a:r>
              <a:rPr lang="en-US" sz="2489" spc="243">
                <a:solidFill>
                  <a:srgbClr val="231F20"/>
                </a:solidFill>
                <a:latin typeface="Open Sauce"/>
              </a:rPr>
              <a:t>Conduct simulations for upcoming matches, specifically the semi-finals and finals.</a:t>
            </a: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698176" y="2232671"/>
            <a:ext cx="9332085" cy="7673767"/>
          </a:xfrm>
          <a:prstGeom prst="rect">
            <a:avLst/>
          </a:prstGeom>
        </p:spPr>
        <p:txBody>
          <a:bodyPr lIns="0" tIns="0" rIns="0" bIns="0" rtlCol="0" anchor="t">
            <a:spAutoFit/>
          </a:bodyPr>
          <a:lstStyle/>
          <a:p>
            <a:pPr>
              <a:lnSpc>
                <a:spcPts val="4285"/>
              </a:lnSpc>
            </a:pPr>
            <a:r>
              <a:rPr lang="en-US" sz="3105" spc="304" dirty="0">
                <a:solidFill>
                  <a:srgbClr val="F5FFF5"/>
                </a:solidFill>
                <a:latin typeface="Open Sauce"/>
              </a:rPr>
              <a:t>Here, I have collected datasets from </a:t>
            </a:r>
            <a:r>
              <a:rPr lang="en-US" sz="3105" spc="304" dirty="0" err="1">
                <a:solidFill>
                  <a:srgbClr val="F5FFF5"/>
                </a:solidFill>
                <a:latin typeface="Open Sauce"/>
              </a:rPr>
              <a:t>github</a:t>
            </a:r>
            <a:r>
              <a:rPr lang="en-US" sz="3105" spc="304" dirty="0">
                <a:solidFill>
                  <a:srgbClr val="F5FFF5"/>
                </a:solidFill>
                <a:latin typeface="Open Sauce"/>
              </a:rPr>
              <a:t>. In total I have used four datasets for the analysis and prediction. The first dataset named ‘World_cup_2023’ consists of the </a:t>
            </a:r>
            <a:r>
              <a:rPr lang="en-US" sz="3105" spc="304" dirty="0" err="1">
                <a:solidFill>
                  <a:srgbClr val="F5FFF5"/>
                </a:solidFill>
                <a:latin typeface="Open Sauce"/>
              </a:rPr>
              <a:t>the</a:t>
            </a:r>
            <a:r>
              <a:rPr lang="en-US" sz="3105" spc="304" dirty="0">
                <a:solidFill>
                  <a:srgbClr val="F5FFF5"/>
                </a:solidFill>
                <a:latin typeface="Open Sauce"/>
              </a:rPr>
              <a:t> team names and their winning and </a:t>
            </a:r>
            <a:r>
              <a:rPr lang="en-US" sz="3105" spc="304" dirty="0" err="1">
                <a:solidFill>
                  <a:srgbClr val="F5FFF5"/>
                </a:solidFill>
                <a:latin typeface="Open Sauce"/>
              </a:rPr>
              <a:t>lossing</a:t>
            </a:r>
            <a:r>
              <a:rPr lang="en-US" sz="3105" spc="304" dirty="0">
                <a:solidFill>
                  <a:srgbClr val="F5FFF5"/>
                </a:solidFill>
                <a:latin typeface="Open Sauce"/>
              </a:rPr>
              <a:t> percentage and also the ratings of the match. Then, second dataset named ‘results’ consist of the information about the winner team among the two team. The third dataset named ‘Fixtures’ consists of the team information and the last dataset used is ‘ </a:t>
            </a:r>
            <a:r>
              <a:rPr lang="en-US" sz="3105" spc="304" dirty="0" err="1">
                <a:solidFill>
                  <a:srgbClr val="F5FFF5"/>
                </a:solidFill>
                <a:latin typeface="Open Sauce"/>
              </a:rPr>
              <a:t>ICC_ranking</a:t>
            </a:r>
            <a:r>
              <a:rPr lang="en-US" sz="3105" spc="304" dirty="0">
                <a:solidFill>
                  <a:srgbClr val="F5FFF5"/>
                </a:solidFill>
                <a:latin typeface="Open Sauce"/>
              </a:rPr>
              <a:t>’ which comprises of the rank and the rating of the match.</a:t>
            </a:r>
          </a:p>
        </p:txBody>
      </p:sp>
      <p:sp>
        <p:nvSpPr>
          <p:cNvPr id="5" name="TextBox 5"/>
          <p:cNvSpPr txBox="1"/>
          <p:nvPr/>
        </p:nvSpPr>
        <p:spPr>
          <a:xfrm>
            <a:off x="698176" y="169019"/>
            <a:ext cx="7855174" cy="1468031"/>
          </a:xfrm>
          <a:prstGeom prst="rect">
            <a:avLst/>
          </a:prstGeom>
        </p:spPr>
        <p:txBody>
          <a:bodyPr lIns="0" tIns="0" rIns="0" bIns="0" rtlCol="0" anchor="t">
            <a:spAutoFit/>
          </a:bodyPr>
          <a:lstStyle/>
          <a:p>
            <a:pPr algn="ctr">
              <a:lnSpc>
                <a:spcPts val="12154"/>
              </a:lnSpc>
            </a:pPr>
            <a:r>
              <a:rPr lang="en-US" sz="8807" spc="863" dirty="0">
                <a:solidFill>
                  <a:srgbClr val="FFFFFF"/>
                </a:solidFill>
                <a:latin typeface="Codec Pro ExtraBold"/>
              </a:rPr>
              <a:t>Dataset </a:t>
            </a:r>
          </a:p>
        </p:txBody>
      </p:sp>
      <p:sp>
        <p:nvSpPr>
          <p:cNvPr id="6" name="TextBox 6"/>
          <p:cNvSpPr txBox="1"/>
          <p:nvPr/>
        </p:nvSpPr>
        <p:spPr>
          <a:xfrm>
            <a:off x="10030260" y="169019"/>
            <a:ext cx="7855174" cy="1468031"/>
          </a:xfrm>
          <a:prstGeom prst="rect">
            <a:avLst/>
          </a:prstGeom>
        </p:spPr>
        <p:txBody>
          <a:bodyPr lIns="0" tIns="0" rIns="0" bIns="0" rtlCol="0" anchor="t">
            <a:spAutoFit/>
          </a:bodyPr>
          <a:lstStyle/>
          <a:p>
            <a:pPr algn="ctr">
              <a:lnSpc>
                <a:spcPts val="12154"/>
              </a:lnSpc>
            </a:pPr>
            <a:r>
              <a:rPr lang="en-US" sz="8807" spc="863" dirty="0">
                <a:solidFill>
                  <a:srgbClr val="FFFFFF"/>
                </a:solidFill>
                <a:latin typeface="Codec Pro ExtraBold"/>
              </a:rPr>
              <a:t>Tools </a:t>
            </a:r>
          </a:p>
        </p:txBody>
      </p:sp>
      <p:sp>
        <p:nvSpPr>
          <p:cNvPr id="7" name="TextBox 7"/>
          <p:cNvSpPr txBox="1"/>
          <p:nvPr/>
        </p:nvSpPr>
        <p:spPr>
          <a:xfrm>
            <a:off x="11508719" y="2616981"/>
            <a:ext cx="6376716" cy="4581393"/>
          </a:xfrm>
          <a:prstGeom prst="rect">
            <a:avLst/>
          </a:prstGeom>
        </p:spPr>
        <p:txBody>
          <a:bodyPr lIns="0" tIns="0" rIns="0" bIns="0" rtlCol="0" anchor="t">
            <a:spAutoFit/>
          </a:bodyPr>
          <a:lstStyle/>
          <a:p>
            <a:pPr marL="810869" lvl="1" indent="-405434">
              <a:lnSpc>
                <a:spcPts val="5182"/>
              </a:lnSpc>
              <a:buAutoNum type="arabicPeriod"/>
            </a:pPr>
            <a:r>
              <a:rPr lang="en-US" sz="3755" spc="368">
                <a:solidFill>
                  <a:srgbClr val="F5FFF5"/>
                </a:solidFill>
                <a:latin typeface="Open Sauce"/>
              </a:rPr>
              <a:t>Google Colab</a:t>
            </a:r>
          </a:p>
          <a:p>
            <a:pPr marL="810869" lvl="1" indent="-405434">
              <a:lnSpc>
                <a:spcPts val="5182"/>
              </a:lnSpc>
              <a:buAutoNum type="arabicPeriod"/>
            </a:pPr>
            <a:r>
              <a:rPr lang="en-US" sz="3755" spc="368">
                <a:solidFill>
                  <a:srgbClr val="F5FFF5"/>
                </a:solidFill>
                <a:latin typeface="Open Sauce"/>
              </a:rPr>
              <a:t>Numpy</a:t>
            </a:r>
          </a:p>
          <a:p>
            <a:pPr marL="810869" lvl="1" indent="-405434">
              <a:lnSpc>
                <a:spcPts val="5182"/>
              </a:lnSpc>
              <a:buAutoNum type="arabicPeriod"/>
            </a:pPr>
            <a:r>
              <a:rPr lang="en-US" sz="3755" spc="368">
                <a:solidFill>
                  <a:srgbClr val="F5FFF5"/>
                </a:solidFill>
                <a:latin typeface="Open Sauce"/>
              </a:rPr>
              <a:t>Pandas</a:t>
            </a:r>
          </a:p>
          <a:p>
            <a:pPr marL="810869" lvl="1" indent="-405434">
              <a:lnSpc>
                <a:spcPts val="5182"/>
              </a:lnSpc>
              <a:buAutoNum type="arabicPeriod"/>
            </a:pPr>
            <a:r>
              <a:rPr lang="en-US" sz="3755" spc="368">
                <a:solidFill>
                  <a:srgbClr val="F5FFF5"/>
                </a:solidFill>
                <a:latin typeface="Open Sauce"/>
              </a:rPr>
              <a:t>Seaborn</a:t>
            </a:r>
          </a:p>
          <a:p>
            <a:pPr marL="810869" lvl="1" indent="-405434">
              <a:lnSpc>
                <a:spcPts val="5182"/>
              </a:lnSpc>
              <a:buAutoNum type="arabicPeriod"/>
            </a:pPr>
            <a:r>
              <a:rPr lang="en-US" sz="3755" spc="368">
                <a:solidFill>
                  <a:srgbClr val="F5FFF5"/>
                </a:solidFill>
                <a:latin typeface="Open Sauce"/>
              </a:rPr>
              <a:t>Matplotlib</a:t>
            </a:r>
          </a:p>
          <a:p>
            <a:pPr marL="810869" lvl="1" indent="-405434">
              <a:lnSpc>
                <a:spcPts val="5182"/>
              </a:lnSpc>
              <a:buAutoNum type="arabicPeriod"/>
            </a:pPr>
            <a:r>
              <a:rPr lang="en-US" sz="3755" spc="368">
                <a:solidFill>
                  <a:srgbClr val="F5FFF5"/>
                </a:solidFill>
                <a:latin typeface="Open Sauce"/>
              </a:rPr>
              <a:t>Scikit-learn</a:t>
            </a:r>
          </a:p>
          <a:p>
            <a:pPr>
              <a:lnSpc>
                <a:spcPts val="5182"/>
              </a:lnSpc>
            </a:pPr>
            <a:endParaRPr lang="en-US" sz="3755" spc="368">
              <a:solidFill>
                <a:srgbClr val="F5FFF5"/>
              </a:solidFill>
              <a:latin typeface="Open Sauce"/>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FC86F"/>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6887962" y="5985119"/>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503070" y="2389668"/>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784766" y="-3692303"/>
            <a:ext cx="8637895" cy="863789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0" name="Group 10"/>
          <p:cNvGrpSpPr/>
          <p:nvPr/>
        </p:nvGrpSpPr>
        <p:grpSpPr>
          <a:xfrm>
            <a:off x="7461103" y="1342561"/>
            <a:ext cx="1164616" cy="1910409"/>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7601480" y="1995347"/>
            <a:ext cx="325815" cy="605415"/>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14" name="Group 14"/>
          <p:cNvGrpSpPr/>
          <p:nvPr/>
        </p:nvGrpSpPr>
        <p:grpSpPr>
          <a:xfrm>
            <a:off x="7907654" y="1519911"/>
            <a:ext cx="5916664" cy="1537801"/>
            <a:chOff x="0" y="0"/>
            <a:chExt cx="7374240" cy="1916640"/>
          </a:xfrm>
        </p:grpSpPr>
        <p:sp>
          <p:nvSpPr>
            <p:cNvPr id="15" name="Freeform 15"/>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16" name="Group 16"/>
          <p:cNvGrpSpPr/>
          <p:nvPr/>
        </p:nvGrpSpPr>
        <p:grpSpPr>
          <a:xfrm>
            <a:off x="10914512" y="3230440"/>
            <a:ext cx="1165193" cy="1910409"/>
            <a:chOff x="0" y="0"/>
            <a:chExt cx="1452240" cy="2381040"/>
          </a:xfrm>
        </p:grpSpPr>
        <p:sp>
          <p:nvSpPr>
            <p:cNvPr id="17" name="Freeform 17"/>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id="18" name="Group 18"/>
          <p:cNvGrpSpPr/>
          <p:nvPr/>
        </p:nvGrpSpPr>
        <p:grpSpPr>
          <a:xfrm>
            <a:off x="11601958" y="3883226"/>
            <a:ext cx="325815" cy="605415"/>
            <a:chOff x="0" y="0"/>
            <a:chExt cx="406080" cy="754560"/>
          </a:xfrm>
        </p:grpSpPr>
        <p:sp>
          <p:nvSpPr>
            <p:cNvPr id="19" name="Freeform 19"/>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id="20" name="Group 20"/>
          <p:cNvGrpSpPr/>
          <p:nvPr/>
        </p:nvGrpSpPr>
        <p:grpSpPr>
          <a:xfrm>
            <a:off x="5670275" y="3407790"/>
            <a:ext cx="5918974" cy="1537801"/>
            <a:chOff x="0" y="0"/>
            <a:chExt cx="7377120" cy="1916640"/>
          </a:xfrm>
        </p:grpSpPr>
        <p:sp>
          <p:nvSpPr>
            <p:cNvPr id="21" name="Freeform 21"/>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grpSp>
        <p:nvGrpSpPr>
          <p:cNvPr id="22" name="Group 22"/>
          <p:cNvGrpSpPr/>
          <p:nvPr/>
        </p:nvGrpSpPr>
        <p:grpSpPr>
          <a:xfrm>
            <a:off x="7309182" y="5460012"/>
            <a:ext cx="1164616" cy="1910409"/>
            <a:chOff x="0" y="0"/>
            <a:chExt cx="1451520" cy="2381040"/>
          </a:xfrm>
        </p:grpSpPr>
        <p:sp>
          <p:nvSpPr>
            <p:cNvPr id="23" name="Freeform 23"/>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24" name="Group 24"/>
          <p:cNvGrpSpPr/>
          <p:nvPr/>
        </p:nvGrpSpPr>
        <p:grpSpPr>
          <a:xfrm>
            <a:off x="7449560" y="6112798"/>
            <a:ext cx="325815" cy="605415"/>
            <a:chOff x="0" y="0"/>
            <a:chExt cx="406080" cy="754560"/>
          </a:xfrm>
        </p:grpSpPr>
        <p:sp>
          <p:nvSpPr>
            <p:cNvPr id="25" name="Freeform 25"/>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26" name="Group 26"/>
          <p:cNvGrpSpPr/>
          <p:nvPr/>
        </p:nvGrpSpPr>
        <p:grpSpPr>
          <a:xfrm>
            <a:off x="7755734" y="5637362"/>
            <a:ext cx="5916664" cy="1537801"/>
            <a:chOff x="0" y="0"/>
            <a:chExt cx="7374240" cy="1916640"/>
          </a:xfrm>
        </p:grpSpPr>
        <p:sp>
          <p:nvSpPr>
            <p:cNvPr id="27" name="Freeform 27"/>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28" name="Group 28"/>
          <p:cNvGrpSpPr/>
          <p:nvPr/>
        </p:nvGrpSpPr>
        <p:grpSpPr>
          <a:xfrm>
            <a:off x="10762591" y="7347891"/>
            <a:ext cx="1165193" cy="1910409"/>
            <a:chOff x="0" y="0"/>
            <a:chExt cx="1452240" cy="2381040"/>
          </a:xfrm>
        </p:grpSpPr>
        <p:sp>
          <p:nvSpPr>
            <p:cNvPr id="29" name="Freeform 29"/>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id="30" name="Group 30"/>
          <p:cNvGrpSpPr/>
          <p:nvPr/>
        </p:nvGrpSpPr>
        <p:grpSpPr>
          <a:xfrm>
            <a:off x="11450038" y="8000677"/>
            <a:ext cx="325815" cy="605415"/>
            <a:chOff x="0" y="0"/>
            <a:chExt cx="406080" cy="754560"/>
          </a:xfrm>
        </p:grpSpPr>
        <p:sp>
          <p:nvSpPr>
            <p:cNvPr id="31" name="Freeform 31"/>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id="32" name="Group 32"/>
          <p:cNvGrpSpPr/>
          <p:nvPr/>
        </p:nvGrpSpPr>
        <p:grpSpPr>
          <a:xfrm>
            <a:off x="5518354" y="7525241"/>
            <a:ext cx="5918974" cy="1537801"/>
            <a:chOff x="0" y="0"/>
            <a:chExt cx="7377120" cy="1916640"/>
          </a:xfrm>
        </p:grpSpPr>
        <p:sp>
          <p:nvSpPr>
            <p:cNvPr id="33" name="Freeform 33"/>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sp>
        <p:nvSpPr>
          <p:cNvPr id="34" name="TextBox 34"/>
          <p:cNvSpPr txBox="1"/>
          <p:nvPr/>
        </p:nvSpPr>
        <p:spPr>
          <a:xfrm>
            <a:off x="-524900" y="460233"/>
            <a:ext cx="7378029" cy="2140530"/>
          </a:xfrm>
          <a:prstGeom prst="rect">
            <a:avLst/>
          </a:prstGeom>
        </p:spPr>
        <p:txBody>
          <a:bodyPr lIns="0" tIns="0" rIns="0" bIns="0" rtlCol="0" anchor="t">
            <a:spAutoFit/>
          </a:bodyPr>
          <a:lstStyle/>
          <a:p>
            <a:pPr marL="0" lvl="0" indent="0" algn="ctr">
              <a:lnSpc>
                <a:spcPts val="8206"/>
              </a:lnSpc>
              <a:spcBef>
                <a:spcPct val="0"/>
              </a:spcBef>
            </a:pPr>
            <a:r>
              <a:rPr lang="en-US" sz="5946" spc="582">
                <a:solidFill>
                  <a:srgbClr val="FFFFFF"/>
                </a:solidFill>
                <a:latin typeface="Codec Pro ExtraBold"/>
              </a:rPr>
              <a:t>Data Preprocessing</a:t>
            </a:r>
          </a:p>
        </p:txBody>
      </p:sp>
      <p:sp>
        <p:nvSpPr>
          <p:cNvPr id="35" name="TextBox 35"/>
          <p:cNvSpPr txBox="1"/>
          <p:nvPr/>
        </p:nvSpPr>
        <p:spPr>
          <a:xfrm>
            <a:off x="8740018" y="1646785"/>
            <a:ext cx="4457710" cy="1231966"/>
          </a:xfrm>
          <a:prstGeom prst="rect">
            <a:avLst/>
          </a:prstGeom>
        </p:spPr>
        <p:txBody>
          <a:bodyPr lIns="0" tIns="0" rIns="0" bIns="0" rtlCol="0" anchor="t">
            <a:spAutoFit/>
          </a:bodyPr>
          <a:lstStyle/>
          <a:p>
            <a:pPr>
              <a:lnSpc>
                <a:spcPts val="3116"/>
              </a:lnSpc>
            </a:pPr>
            <a:r>
              <a:rPr lang="en-US" sz="2258" spc="221">
                <a:solidFill>
                  <a:srgbClr val="FFFFFF"/>
                </a:solidFill>
                <a:latin typeface="Open Sauce"/>
              </a:rPr>
              <a:t>describe() : </a:t>
            </a:r>
          </a:p>
          <a:p>
            <a:pPr marL="0" lvl="0" indent="0" algn="l">
              <a:lnSpc>
                <a:spcPts val="3392"/>
              </a:lnSpc>
              <a:spcBef>
                <a:spcPct val="0"/>
              </a:spcBef>
            </a:pPr>
            <a:r>
              <a:rPr lang="en-US" sz="2458" spc="240">
                <a:solidFill>
                  <a:srgbClr val="FFFFFF"/>
                </a:solidFill>
                <a:latin typeface="Open Sauce"/>
              </a:rPr>
              <a:t>to give the statistical summary of the dataset</a:t>
            </a:r>
          </a:p>
        </p:txBody>
      </p:sp>
      <p:sp>
        <p:nvSpPr>
          <p:cNvPr id="36" name="TextBox 36"/>
          <p:cNvSpPr txBox="1"/>
          <p:nvPr/>
        </p:nvSpPr>
        <p:spPr>
          <a:xfrm>
            <a:off x="6363363" y="1852472"/>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01</a:t>
            </a:r>
          </a:p>
        </p:txBody>
      </p:sp>
      <p:sp>
        <p:nvSpPr>
          <p:cNvPr id="37" name="TextBox 37"/>
          <p:cNvSpPr txBox="1"/>
          <p:nvPr/>
        </p:nvSpPr>
        <p:spPr>
          <a:xfrm>
            <a:off x="12079705" y="3714588"/>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02</a:t>
            </a:r>
          </a:p>
        </p:txBody>
      </p:sp>
      <p:sp>
        <p:nvSpPr>
          <p:cNvPr id="38" name="TextBox 38"/>
          <p:cNvSpPr txBox="1"/>
          <p:nvPr/>
        </p:nvSpPr>
        <p:spPr>
          <a:xfrm>
            <a:off x="8629762" y="5782980"/>
            <a:ext cx="4567966" cy="1048323"/>
          </a:xfrm>
          <a:prstGeom prst="rect">
            <a:avLst/>
          </a:prstGeom>
        </p:spPr>
        <p:txBody>
          <a:bodyPr lIns="0" tIns="0" rIns="0" bIns="0" rtlCol="0" anchor="t">
            <a:spAutoFit/>
          </a:bodyPr>
          <a:lstStyle/>
          <a:p>
            <a:pPr>
              <a:lnSpc>
                <a:spcPts val="2840"/>
              </a:lnSpc>
            </a:pPr>
            <a:r>
              <a:rPr lang="en-US" sz="2058" spc="201">
                <a:solidFill>
                  <a:srgbClr val="FFFFFF"/>
                </a:solidFill>
                <a:latin typeface="Open Sauce"/>
              </a:rPr>
              <a:t>isnull().sum() :</a:t>
            </a:r>
          </a:p>
          <a:p>
            <a:pPr marL="0" lvl="0" indent="0" algn="l">
              <a:lnSpc>
                <a:spcPts val="2840"/>
              </a:lnSpc>
              <a:spcBef>
                <a:spcPct val="0"/>
              </a:spcBef>
            </a:pPr>
            <a:r>
              <a:rPr lang="en-US" sz="2058" spc="201">
                <a:solidFill>
                  <a:srgbClr val="FFFFFF"/>
                </a:solidFill>
                <a:latin typeface="Open Sauce"/>
              </a:rPr>
              <a:t>it check is there are any null values in the dataset</a:t>
            </a:r>
          </a:p>
        </p:txBody>
      </p:sp>
      <p:sp>
        <p:nvSpPr>
          <p:cNvPr id="39" name="TextBox 39"/>
          <p:cNvSpPr txBox="1"/>
          <p:nvPr/>
        </p:nvSpPr>
        <p:spPr>
          <a:xfrm>
            <a:off x="6211443" y="5969923"/>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03</a:t>
            </a:r>
          </a:p>
        </p:txBody>
      </p:sp>
      <p:sp>
        <p:nvSpPr>
          <p:cNvPr id="40" name="TextBox 40"/>
          <p:cNvSpPr txBox="1"/>
          <p:nvPr/>
        </p:nvSpPr>
        <p:spPr>
          <a:xfrm>
            <a:off x="11927784" y="7832039"/>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04</a:t>
            </a:r>
          </a:p>
        </p:txBody>
      </p:sp>
      <p:sp>
        <p:nvSpPr>
          <p:cNvPr id="41" name="TextBox 41"/>
          <p:cNvSpPr txBox="1"/>
          <p:nvPr/>
        </p:nvSpPr>
        <p:spPr>
          <a:xfrm>
            <a:off x="6361303" y="3452331"/>
            <a:ext cx="4757431" cy="1600392"/>
          </a:xfrm>
          <a:prstGeom prst="rect">
            <a:avLst/>
          </a:prstGeom>
        </p:spPr>
        <p:txBody>
          <a:bodyPr lIns="0" tIns="0" rIns="0" bIns="0" rtlCol="0" anchor="t">
            <a:spAutoFit/>
          </a:bodyPr>
          <a:lstStyle/>
          <a:p>
            <a:pPr algn="just">
              <a:lnSpc>
                <a:spcPts val="2702"/>
              </a:lnSpc>
            </a:pPr>
            <a:r>
              <a:rPr lang="en-US" sz="1958" spc="191">
                <a:solidFill>
                  <a:srgbClr val="FFFFFF"/>
                </a:solidFill>
                <a:latin typeface="Open Sauce"/>
              </a:rPr>
              <a:t>info():</a:t>
            </a:r>
          </a:p>
          <a:p>
            <a:pPr algn="just">
              <a:lnSpc>
                <a:spcPts val="2702"/>
              </a:lnSpc>
            </a:pPr>
            <a:r>
              <a:rPr lang="en-US" sz="1958" spc="191">
                <a:solidFill>
                  <a:srgbClr val="FFFFFF"/>
                </a:solidFill>
                <a:latin typeface="Open Sauce"/>
              </a:rPr>
              <a:t>it gives the overall information about the datasets including the all the columns. </a:t>
            </a:r>
          </a:p>
          <a:p>
            <a:pPr marL="0" lvl="0" indent="0" algn="r">
              <a:lnSpc>
                <a:spcPts val="1874"/>
              </a:lnSpc>
              <a:spcBef>
                <a:spcPct val="0"/>
              </a:spcBef>
            </a:pPr>
            <a:endParaRPr lang="en-US" sz="1958" spc="191">
              <a:solidFill>
                <a:srgbClr val="FFFFFF"/>
              </a:solidFill>
              <a:latin typeface="Open Sauce"/>
            </a:endParaRPr>
          </a:p>
        </p:txBody>
      </p:sp>
      <p:sp>
        <p:nvSpPr>
          <p:cNvPr id="42" name="TextBox 42"/>
          <p:cNvSpPr txBox="1"/>
          <p:nvPr/>
        </p:nvSpPr>
        <p:spPr>
          <a:xfrm>
            <a:off x="6152292" y="7662539"/>
            <a:ext cx="4457899" cy="1364934"/>
          </a:xfrm>
          <a:prstGeom prst="rect">
            <a:avLst/>
          </a:prstGeom>
        </p:spPr>
        <p:txBody>
          <a:bodyPr lIns="0" tIns="0" rIns="0" bIns="0" rtlCol="0" anchor="t">
            <a:spAutoFit/>
          </a:bodyPr>
          <a:lstStyle/>
          <a:p>
            <a:pPr algn="just">
              <a:lnSpc>
                <a:spcPts val="2702"/>
              </a:lnSpc>
            </a:pPr>
            <a:r>
              <a:rPr lang="en-US" sz="1958" spc="191">
                <a:solidFill>
                  <a:srgbClr val="FFFFFF"/>
                </a:solidFill>
                <a:latin typeface="Open Sauce"/>
              </a:rPr>
              <a:t>shape() :</a:t>
            </a:r>
          </a:p>
          <a:p>
            <a:pPr marL="0" lvl="0" indent="0" algn="just">
              <a:lnSpc>
                <a:spcPts val="2702"/>
              </a:lnSpc>
              <a:spcBef>
                <a:spcPct val="0"/>
              </a:spcBef>
            </a:pPr>
            <a:r>
              <a:rPr lang="en-US" sz="1958" spc="191">
                <a:solidFill>
                  <a:srgbClr val="FFFFFF"/>
                </a:solidFill>
                <a:latin typeface="Open Sauce"/>
              </a:rPr>
              <a:t>is gives the total number of rows and columns in the dataset.</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28002" y="0"/>
            <a:ext cx="19048322" cy="3086100"/>
            <a:chOff x="0" y="0"/>
            <a:chExt cx="5016842" cy="812800"/>
          </a:xfrm>
        </p:grpSpPr>
        <p:sp>
          <p:nvSpPr>
            <p:cNvPr id="4" name="Freeform 4"/>
            <p:cNvSpPr/>
            <p:nvPr/>
          </p:nvSpPr>
          <p:spPr>
            <a:xfrm>
              <a:off x="0" y="0"/>
              <a:ext cx="5016842" cy="812800"/>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sp>
        <p:sp>
          <p:nvSpPr>
            <p:cNvPr id="5" name="TextBox 5"/>
            <p:cNvSpPr txBox="1"/>
            <p:nvPr/>
          </p:nvSpPr>
          <p:spPr>
            <a:xfrm>
              <a:off x="0" y="-19050"/>
              <a:ext cx="5016842" cy="831850"/>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476890" y="3632444"/>
            <a:ext cx="10328725" cy="964712"/>
            <a:chOff x="0" y="0"/>
            <a:chExt cx="2720323" cy="254081"/>
          </a:xfrm>
        </p:grpSpPr>
        <p:sp>
          <p:nvSpPr>
            <p:cNvPr id="7" name="Freeform 7"/>
            <p:cNvSpPr/>
            <p:nvPr/>
          </p:nvSpPr>
          <p:spPr>
            <a:xfrm>
              <a:off x="0" y="0"/>
              <a:ext cx="2720323" cy="254081"/>
            </a:xfrm>
            <a:custGeom>
              <a:avLst/>
              <a:gdLst/>
              <a:ahLst/>
              <a:cxnLst/>
              <a:rect l="l" t="t" r="r" b="b"/>
              <a:pathLst>
                <a:path w="2720323" h="254081">
                  <a:moveTo>
                    <a:pt x="0" y="0"/>
                  </a:moveTo>
                  <a:lnTo>
                    <a:pt x="2720323" y="0"/>
                  </a:lnTo>
                  <a:lnTo>
                    <a:pt x="2720323" y="254081"/>
                  </a:lnTo>
                  <a:lnTo>
                    <a:pt x="0" y="254081"/>
                  </a:lnTo>
                  <a:close/>
                </a:path>
              </a:pathLst>
            </a:custGeom>
            <a:solidFill>
              <a:srgbClr val="1C5739"/>
            </a:solidFill>
          </p:spPr>
        </p:sp>
        <p:sp>
          <p:nvSpPr>
            <p:cNvPr id="8" name="TextBox 8"/>
            <p:cNvSpPr txBox="1"/>
            <p:nvPr/>
          </p:nvSpPr>
          <p:spPr>
            <a:xfrm>
              <a:off x="0" y="-66675"/>
              <a:ext cx="2720323" cy="320756"/>
            </a:xfrm>
            <a:prstGeom prst="rect">
              <a:avLst/>
            </a:prstGeom>
          </p:spPr>
          <p:txBody>
            <a:bodyPr lIns="50800" tIns="50800" rIns="50800" bIns="50800" rtlCol="0" anchor="ctr"/>
            <a:lstStyle/>
            <a:p>
              <a:pPr marL="751687" lvl="1" indent="-375843">
                <a:lnSpc>
                  <a:spcPts val="4804"/>
                </a:lnSpc>
                <a:spcBef>
                  <a:spcPct val="0"/>
                </a:spcBef>
                <a:buAutoNum type="arabicPeriod"/>
              </a:pPr>
              <a:r>
                <a:rPr lang="en-US" sz="3481" spc="34">
                  <a:solidFill>
                    <a:srgbClr val="FFFFFF"/>
                  </a:solidFill>
                  <a:latin typeface="Open Sauce Italics"/>
                </a:rPr>
                <a:t>  No. of matches won by each team</a:t>
              </a:r>
            </a:p>
          </p:txBody>
        </p:sp>
      </p:grpSp>
      <p:sp>
        <p:nvSpPr>
          <p:cNvPr id="9" name="Freeform 9"/>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476890" y="5143500"/>
            <a:ext cx="17413030" cy="4719540"/>
          </a:xfrm>
          <a:custGeom>
            <a:avLst/>
            <a:gdLst/>
            <a:ahLst/>
            <a:cxnLst/>
            <a:rect l="l" t="t" r="r" b="b"/>
            <a:pathLst>
              <a:path w="17413030" h="4719540">
                <a:moveTo>
                  <a:pt x="0" y="0"/>
                </a:moveTo>
                <a:lnTo>
                  <a:pt x="17413031" y="0"/>
                </a:lnTo>
                <a:lnTo>
                  <a:pt x="17413031" y="4719540"/>
                </a:lnTo>
                <a:lnTo>
                  <a:pt x="0" y="4719540"/>
                </a:lnTo>
                <a:lnTo>
                  <a:pt x="0" y="0"/>
                </a:lnTo>
                <a:close/>
              </a:path>
            </a:pathLst>
          </a:custGeom>
          <a:blipFill>
            <a:blip r:embed="rId5"/>
            <a:stretch>
              <a:fillRect t="-440"/>
            </a:stretch>
          </a:blipFill>
        </p:spPr>
      </p:sp>
      <p:sp>
        <p:nvSpPr>
          <p:cNvPr id="12" name="TextBox 12"/>
          <p:cNvSpPr txBox="1"/>
          <p:nvPr/>
        </p:nvSpPr>
        <p:spPr>
          <a:xfrm>
            <a:off x="3639339" y="10096"/>
            <a:ext cx="10713642" cy="2818258"/>
          </a:xfrm>
          <a:prstGeom prst="rect">
            <a:avLst/>
          </a:prstGeom>
        </p:spPr>
        <p:txBody>
          <a:bodyPr lIns="0" tIns="0" rIns="0" bIns="0" rtlCol="0" anchor="t">
            <a:spAutoFit/>
          </a:bodyPr>
          <a:lstStyle/>
          <a:p>
            <a:pPr algn="ctr">
              <a:lnSpc>
                <a:spcPts val="10886"/>
              </a:lnSpc>
            </a:pPr>
            <a:r>
              <a:rPr lang="en-US" sz="7888" spc="773">
                <a:solidFill>
                  <a:srgbClr val="FFFFFF"/>
                </a:solidFill>
                <a:latin typeface="Codec Pro ExtraBold"/>
              </a:rPr>
              <a:t>Exploratory Data Analysis</a:t>
            </a: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28002" y="0"/>
            <a:ext cx="19048322" cy="3086100"/>
            <a:chOff x="0" y="0"/>
            <a:chExt cx="5016842" cy="812800"/>
          </a:xfrm>
        </p:grpSpPr>
        <p:sp>
          <p:nvSpPr>
            <p:cNvPr id="4" name="Freeform 4"/>
            <p:cNvSpPr/>
            <p:nvPr/>
          </p:nvSpPr>
          <p:spPr>
            <a:xfrm>
              <a:off x="0" y="0"/>
              <a:ext cx="5016842" cy="812800"/>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sp>
        <p:sp>
          <p:nvSpPr>
            <p:cNvPr id="5" name="TextBox 5"/>
            <p:cNvSpPr txBox="1"/>
            <p:nvPr/>
          </p:nvSpPr>
          <p:spPr>
            <a:xfrm>
              <a:off x="0" y="-19050"/>
              <a:ext cx="5016842" cy="831850"/>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476890" y="3256087"/>
            <a:ext cx="9066211" cy="964712"/>
            <a:chOff x="0" y="0"/>
            <a:chExt cx="2387809" cy="254081"/>
          </a:xfrm>
        </p:grpSpPr>
        <p:sp>
          <p:nvSpPr>
            <p:cNvPr id="7" name="Freeform 7"/>
            <p:cNvSpPr/>
            <p:nvPr/>
          </p:nvSpPr>
          <p:spPr>
            <a:xfrm>
              <a:off x="0" y="0"/>
              <a:ext cx="2387809" cy="254081"/>
            </a:xfrm>
            <a:custGeom>
              <a:avLst/>
              <a:gdLst/>
              <a:ahLst/>
              <a:cxnLst/>
              <a:rect l="l" t="t" r="r" b="b"/>
              <a:pathLst>
                <a:path w="2387809" h="254081">
                  <a:moveTo>
                    <a:pt x="0" y="0"/>
                  </a:moveTo>
                  <a:lnTo>
                    <a:pt x="2387809" y="0"/>
                  </a:lnTo>
                  <a:lnTo>
                    <a:pt x="2387809" y="254081"/>
                  </a:lnTo>
                  <a:lnTo>
                    <a:pt x="0" y="254081"/>
                  </a:lnTo>
                  <a:close/>
                </a:path>
              </a:pathLst>
            </a:custGeom>
            <a:solidFill>
              <a:srgbClr val="1C5739"/>
            </a:solidFill>
          </p:spPr>
        </p:sp>
        <p:sp>
          <p:nvSpPr>
            <p:cNvPr id="8" name="TextBox 8"/>
            <p:cNvSpPr txBox="1"/>
            <p:nvPr/>
          </p:nvSpPr>
          <p:spPr>
            <a:xfrm>
              <a:off x="0" y="-66675"/>
              <a:ext cx="2387809" cy="320756"/>
            </a:xfrm>
            <a:prstGeom prst="rect">
              <a:avLst/>
            </a:prstGeom>
          </p:spPr>
          <p:txBody>
            <a:bodyPr lIns="50800" tIns="50800" rIns="50800" bIns="50800" rtlCol="0" anchor="ctr"/>
            <a:lstStyle/>
            <a:p>
              <a:pPr marL="751687" lvl="1" indent="-375843">
                <a:lnSpc>
                  <a:spcPts val="4804"/>
                </a:lnSpc>
                <a:spcBef>
                  <a:spcPct val="0"/>
                </a:spcBef>
                <a:buAutoNum type="arabicPeriod"/>
              </a:pPr>
              <a:r>
                <a:rPr lang="en-US" sz="3481" spc="34">
                  <a:solidFill>
                    <a:srgbClr val="FFFFFF"/>
                  </a:solidFill>
                  <a:latin typeface="Open Sauce Italics"/>
                </a:rPr>
                <a:t> Statistics of India team</a:t>
              </a:r>
            </a:p>
          </p:txBody>
        </p:sp>
      </p:grpSp>
      <p:sp>
        <p:nvSpPr>
          <p:cNvPr id="9" name="Freeform 9"/>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028700" y="4613663"/>
            <a:ext cx="8514402" cy="5489548"/>
          </a:xfrm>
          <a:custGeom>
            <a:avLst/>
            <a:gdLst/>
            <a:ahLst/>
            <a:cxnLst/>
            <a:rect l="l" t="t" r="r" b="b"/>
            <a:pathLst>
              <a:path w="8514402" h="5489548">
                <a:moveTo>
                  <a:pt x="0" y="0"/>
                </a:moveTo>
                <a:lnTo>
                  <a:pt x="8514402" y="0"/>
                </a:lnTo>
                <a:lnTo>
                  <a:pt x="8514402" y="5489549"/>
                </a:lnTo>
                <a:lnTo>
                  <a:pt x="0" y="5489549"/>
                </a:lnTo>
                <a:lnTo>
                  <a:pt x="0" y="0"/>
                </a:lnTo>
                <a:close/>
              </a:path>
            </a:pathLst>
          </a:custGeom>
          <a:blipFill>
            <a:blip r:embed="rId5"/>
            <a:stretch>
              <a:fillRect/>
            </a:stretch>
          </a:blipFill>
        </p:spPr>
      </p:sp>
      <p:sp>
        <p:nvSpPr>
          <p:cNvPr id="12" name="Freeform 12"/>
          <p:cNvSpPr/>
          <p:nvPr/>
        </p:nvSpPr>
        <p:spPr>
          <a:xfrm>
            <a:off x="10584122" y="3738443"/>
            <a:ext cx="7211268" cy="5966376"/>
          </a:xfrm>
          <a:custGeom>
            <a:avLst/>
            <a:gdLst/>
            <a:ahLst/>
            <a:cxnLst/>
            <a:rect l="l" t="t" r="r" b="b"/>
            <a:pathLst>
              <a:path w="7211268" h="5966376">
                <a:moveTo>
                  <a:pt x="0" y="0"/>
                </a:moveTo>
                <a:lnTo>
                  <a:pt x="7211268" y="0"/>
                </a:lnTo>
                <a:lnTo>
                  <a:pt x="7211268" y="5966375"/>
                </a:lnTo>
                <a:lnTo>
                  <a:pt x="0" y="5966375"/>
                </a:lnTo>
                <a:lnTo>
                  <a:pt x="0" y="0"/>
                </a:lnTo>
                <a:close/>
              </a:path>
            </a:pathLst>
          </a:custGeom>
          <a:blipFill>
            <a:blip r:embed="rId6"/>
            <a:stretch>
              <a:fillRect/>
            </a:stretch>
          </a:blipFill>
        </p:spPr>
      </p:sp>
      <p:sp>
        <p:nvSpPr>
          <p:cNvPr id="13" name="TextBox 13"/>
          <p:cNvSpPr txBox="1"/>
          <p:nvPr/>
        </p:nvSpPr>
        <p:spPr>
          <a:xfrm>
            <a:off x="2408818" y="67246"/>
            <a:ext cx="12999663" cy="2149092"/>
          </a:xfrm>
          <a:prstGeom prst="rect">
            <a:avLst/>
          </a:prstGeom>
        </p:spPr>
        <p:txBody>
          <a:bodyPr lIns="0" tIns="0" rIns="0" bIns="0" rtlCol="0" anchor="t">
            <a:spAutoFit/>
          </a:bodyPr>
          <a:lstStyle/>
          <a:p>
            <a:pPr algn="ctr">
              <a:lnSpc>
                <a:spcPts val="8264"/>
              </a:lnSpc>
            </a:pPr>
            <a:r>
              <a:rPr lang="en-US" sz="5988" spc="586">
                <a:solidFill>
                  <a:srgbClr val="FFFFFF"/>
                </a:solidFill>
                <a:latin typeface="Codec Pro ExtraBold"/>
              </a:rPr>
              <a:t>Statistics of some top team in ODI World cup 2023</a:t>
            </a: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28002" y="0"/>
            <a:ext cx="19048322" cy="3086100"/>
            <a:chOff x="0" y="0"/>
            <a:chExt cx="5016842" cy="812800"/>
          </a:xfrm>
        </p:grpSpPr>
        <p:sp>
          <p:nvSpPr>
            <p:cNvPr id="4" name="Freeform 4"/>
            <p:cNvSpPr/>
            <p:nvPr/>
          </p:nvSpPr>
          <p:spPr>
            <a:xfrm>
              <a:off x="0" y="0"/>
              <a:ext cx="5016842" cy="812800"/>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sp>
        <p:sp>
          <p:nvSpPr>
            <p:cNvPr id="5" name="TextBox 5"/>
            <p:cNvSpPr txBox="1"/>
            <p:nvPr/>
          </p:nvSpPr>
          <p:spPr>
            <a:xfrm>
              <a:off x="0" y="-19050"/>
              <a:ext cx="5016842" cy="831850"/>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476890" y="3256087"/>
            <a:ext cx="9066211" cy="964712"/>
            <a:chOff x="0" y="0"/>
            <a:chExt cx="2387809" cy="254081"/>
          </a:xfrm>
        </p:grpSpPr>
        <p:sp>
          <p:nvSpPr>
            <p:cNvPr id="7" name="Freeform 7"/>
            <p:cNvSpPr/>
            <p:nvPr/>
          </p:nvSpPr>
          <p:spPr>
            <a:xfrm>
              <a:off x="0" y="0"/>
              <a:ext cx="2387809" cy="254081"/>
            </a:xfrm>
            <a:custGeom>
              <a:avLst/>
              <a:gdLst/>
              <a:ahLst/>
              <a:cxnLst/>
              <a:rect l="l" t="t" r="r" b="b"/>
              <a:pathLst>
                <a:path w="2387809" h="254081">
                  <a:moveTo>
                    <a:pt x="0" y="0"/>
                  </a:moveTo>
                  <a:lnTo>
                    <a:pt x="2387809" y="0"/>
                  </a:lnTo>
                  <a:lnTo>
                    <a:pt x="2387809" y="254081"/>
                  </a:lnTo>
                  <a:lnTo>
                    <a:pt x="0" y="254081"/>
                  </a:lnTo>
                  <a:close/>
                </a:path>
              </a:pathLst>
            </a:custGeom>
            <a:solidFill>
              <a:srgbClr val="1C5739"/>
            </a:solidFill>
          </p:spPr>
        </p:sp>
        <p:sp>
          <p:nvSpPr>
            <p:cNvPr id="8" name="TextBox 8"/>
            <p:cNvSpPr txBox="1"/>
            <p:nvPr/>
          </p:nvSpPr>
          <p:spPr>
            <a:xfrm>
              <a:off x="0" y="-66675"/>
              <a:ext cx="2387809" cy="320756"/>
            </a:xfrm>
            <a:prstGeom prst="rect">
              <a:avLst/>
            </a:prstGeom>
          </p:spPr>
          <p:txBody>
            <a:bodyPr lIns="50800" tIns="50800" rIns="50800" bIns="50800" rtlCol="0" anchor="ctr"/>
            <a:lstStyle/>
            <a:p>
              <a:pPr marL="751687" lvl="1" indent="-375843">
                <a:lnSpc>
                  <a:spcPts val="4804"/>
                </a:lnSpc>
                <a:spcBef>
                  <a:spcPct val="0"/>
                </a:spcBef>
                <a:buAutoNum type="arabicPeriod"/>
              </a:pPr>
              <a:r>
                <a:rPr lang="en-US" sz="3481" spc="34">
                  <a:solidFill>
                    <a:srgbClr val="FFFFFF"/>
                  </a:solidFill>
                  <a:latin typeface="Open Sauce Italics"/>
                </a:rPr>
                <a:t> Statistics of Australia team</a:t>
              </a:r>
            </a:p>
          </p:txBody>
        </p:sp>
      </p:grpSp>
      <p:sp>
        <p:nvSpPr>
          <p:cNvPr id="9" name="Freeform 9"/>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653708" y="4392249"/>
            <a:ext cx="8620603" cy="5502218"/>
          </a:xfrm>
          <a:custGeom>
            <a:avLst/>
            <a:gdLst/>
            <a:ahLst/>
            <a:cxnLst/>
            <a:rect l="l" t="t" r="r" b="b"/>
            <a:pathLst>
              <a:path w="8620603" h="5502218">
                <a:moveTo>
                  <a:pt x="0" y="0"/>
                </a:moveTo>
                <a:lnTo>
                  <a:pt x="8620602" y="0"/>
                </a:lnTo>
                <a:lnTo>
                  <a:pt x="8620602" y="5502217"/>
                </a:lnTo>
                <a:lnTo>
                  <a:pt x="0" y="5502217"/>
                </a:lnTo>
                <a:lnTo>
                  <a:pt x="0" y="0"/>
                </a:lnTo>
                <a:close/>
              </a:path>
            </a:pathLst>
          </a:custGeom>
          <a:blipFill>
            <a:blip r:embed="rId5"/>
            <a:stretch>
              <a:fillRect/>
            </a:stretch>
          </a:blipFill>
        </p:spPr>
      </p:sp>
      <p:sp>
        <p:nvSpPr>
          <p:cNvPr id="12" name="Freeform 12"/>
          <p:cNvSpPr/>
          <p:nvPr/>
        </p:nvSpPr>
        <p:spPr>
          <a:xfrm>
            <a:off x="10580734" y="3461545"/>
            <a:ext cx="7060736" cy="6112986"/>
          </a:xfrm>
          <a:custGeom>
            <a:avLst/>
            <a:gdLst/>
            <a:ahLst/>
            <a:cxnLst/>
            <a:rect l="l" t="t" r="r" b="b"/>
            <a:pathLst>
              <a:path w="7060736" h="6112986">
                <a:moveTo>
                  <a:pt x="0" y="0"/>
                </a:moveTo>
                <a:lnTo>
                  <a:pt x="7060736" y="0"/>
                </a:lnTo>
                <a:lnTo>
                  <a:pt x="7060736" y="6112986"/>
                </a:lnTo>
                <a:lnTo>
                  <a:pt x="0" y="6112986"/>
                </a:lnTo>
                <a:lnTo>
                  <a:pt x="0" y="0"/>
                </a:lnTo>
                <a:close/>
              </a:path>
            </a:pathLst>
          </a:custGeom>
          <a:blipFill>
            <a:blip r:embed="rId6"/>
            <a:stretch>
              <a:fillRect/>
            </a:stretch>
          </a:blipFill>
        </p:spPr>
      </p:sp>
      <p:sp>
        <p:nvSpPr>
          <p:cNvPr id="13" name="TextBox 13"/>
          <p:cNvSpPr txBox="1"/>
          <p:nvPr/>
        </p:nvSpPr>
        <p:spPr>
          <a:xfrm>
            <a:off x="2408818" y="67246"/>
            <a:ext cx="12999663" cy="2149092"/>
          </a:xfrm>
          <a:prstGeom prst="rect">
            <a:avLst/>
          </a:prstGeom>
        </p:spPr>
        <p:txBody>
          <a:bodyPr lIns="0" tIns="0" rIns="0" bIns="0" rtlCol="0" anchor="t">
            <a:spAutoFit/>
          </a:bodyPr>
          <a:lstStyle/>
          <a:p>
            <a:pPr algn="ctr">
              <a:lnSpc>
                <a:spcPts val="8264"/>
              </a:lnSpc>
            </a:pPr>
            <a:r>
              <a:rPr lang="en-US" sz="5988" spc="586">
                <a:solidFill>
                  <a:srgbClr val="FFFFFF"/>
                </a:solidFill>
                <a:latin typeface="Codec Pro ExtraBold"/>
              </a:rPr>
              <a:t>Statistics of some top team in ODI World cup 2023</a:t>
            </a: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28002" y="0"/>
            <a:ext cx="19048322" cy="3086100"/>
            <a:chOff x="0" y="0"/>
            <a:chExt cx="5016842" cy="812800"/>
          </a:xfrm>
        </p:grpSpPr>
        <p:sp>
          <p:nvSpPr>
            <p:cNvPr id="4" name="Freeform 4"/>
            <p:cNvSpPr/>
            <p:nvPr/>
          </p:nvSpPr>
          <p:spPr>
            <a:xfrm>
              <a:off x="0" y="0"/>
              <a:ext cx="5016842" cy="812800"/>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sp>
        <p:sp>
          <p:nvSpPr>
            <p:cNvPr id="5" name="TextBox 5"/>
            <p:cNvSpPr txBox="1"/>
            <p:nvPr/>
          </p:nvSpPr>
          <p:spPr>
            <a:xfrm>
              <a:off x="0" y="-19050"/>
              <a:ext cx="5016842" cy="831850"/>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476890" y="3256087"/>
            <a:ext cx="9066211" cy="964712"/>
            <a:chOff x="0" y="0"/>
            <a:chExt cx="2387809" cy="254081"/>
          </a:xfrm>
        </p:grpSpPr>
        <p:sp>
          <p:nvSpPr>
            <p:cNvPr id="7" name="Freeform 7"/>
            <p:cNvSpPr/>
            <p:nvPr/>
          </p:nvSpPr>
          <p:spPr>
            <a:xfrm>
              <a:off x="0" y="0"/>
              <a:ext cx="2387809" cy="254081"/>
            </a:xfrm>
            <a:custGeom>
              <a:avLst/>
              <a:gdLst/>
              <a:ahLst/>
              <a:cxnLst/>
              <a:rect l="l" t="t" r="r" b="b"/>
              <a:pathLst>
                <a:path w="2387809" h="254081">
                  <a:moveTo>
                    <a:pt x="0" y="0"/>
                  </a:moveTo>
                  <a:lnTo>
                    <a:pt x="2387809" y="0"/>
                  </a:lnTo>
                  <a:lnTo>
                    <a:pt x="2387809" y="254081"/>
                  </a:lnTo>
                  <a:lnTo>
                    <a:pt x="0" y="254081"/>
                  </a:lnTo>
                  <a:close/>
                </a:path>
              </a:pathLst>
            </a:custGeom>
            <a:solidFill>
              <a:srgbClr val="1C5739"/>
            </a:solidFill>
          </p:spPr>
        </p:sp>
        <p:sp>
          <p:nvSpPr>
            <p:cNvPr id="8" name="TextBox 8"/>
            <p:cNvSpPr txBox="1"/>
            <p:nvPr/>
          </p:nvSpPr>
          <p:spPr>
            <a:xfrm>
              <a:off x="0" y="-66675"/>
              <a:ext cx="2387809" cy="320756"/>
            </a:xfrm>
            <a:prstGeom prst="rect">
              <a:avLst/>
            </a:prstGeom>
          </p:spPr>
          <p:txBody>
            <a:bodyPr lIns="50800" tIns="50800" rIns="50800" bIns="50800" rtlCol="0" anchor="ctr"/>
            <a:lstStyle/>
            <a:p>
              <a:pPr marL="751687" lvl="1" indent="-375843">
                <a:lnSpc>
                  <a:spcPts val="4804"/>
                </a:lnSpc>
                <a:spcBef>
                  <a:spcPct val="0"/>
                </a:spcBef>
                <a:buAutoNum type="arabicPeriod"/>
              </a:pPr>
              <a:r>
                <a:rPr lang="en-US" sz="3481" spc="34">
                  <a:solidFill>
                    <a:srgbClr val="FFFFFF"/>
                  </a:solidFill>
                  <a:latin typeface="Open Sauce Italics"/>
                </a:rPr>
                <a:t> Statistics of Pakistan team</a:t>
              </a:r>
            </a:p>
          </p:txBody>
        </p:sp>
      </p:grpSp>
      <p:sp>
        <p:nvSpPr>
          <p:cNvPr id="9" name="Freeform 9"/>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774125" y="4392249"/>
            <a:ext cx="8471742" cy="5499688"/>
          </a:xfrm>
          <a:custGeom>
            <a:avLst/>
            <a:gdLst/>
            <a:ahLst/>
            <a:cxnLst/>
            <a:rect l="l" t="t" r="r" b="b"/>
            <a:pathLst>
              <a:path w="8471742" h="5499688">
                <a:moveTo>
                  <a:pt x="0" y="0"/>
                </a:moveTo>
                <a:lnTo>
                  <a:pt x="8471742" y="0"/>
                </a:lnTo>
                <a:lnTo>
                  <a:pt x="8471742" y="5499688"/>
                </a:lnTo>
                <a:lnTo>
                  <a:pt x="0" y="5499688"/>
                </a:lnTo>
                <a:lnTo>
                  <a:pt x="0" y="0"/>
                </a:lnTo>
                <a:close/>
              </a:path>
            </a:pathLst>
          </a:custGeom>
          <a:blipFill>
            <a:blip r:embed="rId5"/>
            <a:stretch>
              <a:fillRect/>
            </a:stretch>
          </a:blipFill>
        </p:spPr>
      </p:sp>
      <p:sp>
        <p:nvSpPr>
          <p:cNvPr id="12" name="Freeform 12"/>
          <p:cNvSpPr/>
          <p:nvPr/>
        </p:nvSpPr>
        <p:spPr>
          <a:xfrm>
            <a:off x="10603637" y="3458244"/>
            <a:ext cx="7136349" cy="6173258"/>
          </a:xfrm>
          <a:custGeom>
            <a:avLst/>
            <a:gdLst/>
            <a:ahLst/>
            <a:cxnLst/>
            <a:rect l="l" t="t" r="r" b="b"/>
            <a:pathLst>
              <a:path w="7136349" h="6173258">
                <a:moveTo>
                  <a:pt x="0" y="0"/>
                </a:moveTo>
                <a:lnTo>
                  <a:pt x="7136349" y="0"/>
                </a:lnTo>
                <a:lnTo>
                  <a:pt x="7136349" y="6173258"/>
                </a:lnTo>
                <a:lnTo>
                  <a:pt x="0" y="6173258"/>
                </a:lnTo>
                <a:lnTo>
                  <a:pt x="0" y="0"/>
                </a:lnTo>
                <a:close/>
              </a:path>
            </a:pathLst>
          </a:custGeom>
          <a:blipFill>
            <a:blip r:embed="rId6"/>
            <a:stretch>
              <a:fillRect/>
            </a:stretch>
          </a:blipFill>
        </p:spPr>
      </p:sp>
      <p:sp>
        <p:nvSpPr>
          <p:cNvPr id="13" name="TextBox 13"/>
          <p:cNvSpPr txBox="1"/>
          <p:nvPr/>
        </p:nvSpPr>
        <p:spPr>
          <a:xfrm>
            <a:off x="2408818" y="67246"/>
            <a:ext cx="12999663" cy="2149092"/>
          </a:xfrm>
          <a:prstGeom prst="rect">
            <a:avLst/>
          </a:prstGeom>
        </p:spPr>
        <p:txBody>
          <a:bodyPr lIns="0" tIns="0" rIns="0" bIns="0" rtlCol="0" anchor="t">
            <a:spAutoFit/>
          </a:bodyPr>
          <a:lstStyle/>
          <a:p>
            <a:pPr algn="ctr">
              <a:lnSpc>
                <a:spcPts val="8264"/>
              </a:lnSpc>
            </a:pPr>
            <a:r>
              <a:rPr lang="en-US" sz="5988" spc="586">
                <a:solidFill>
                  <a:srgbClr val="FFFFFF"/>
                </a:solidFill>
                <a:latin typeface="Codec Pro ExtraBold"/>
              </a:rPr>
              <a:t>Statistics of some top team in ODI World cup 2023</a:t>
            </a: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722</Words>
  <Application>Microsoft Office PowerPoint</Application>
  <PresentationFormat>Custom</PresentationFormat>
  <Paragraphs>59</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Open Sauce</vt:lpstr>
      <vt:lpstr>Calibri</vt:lpstr>
      <vt:lpstr>Codec Pro ExtraBold</vt:lpstr>
      <vt:lpstr>Arial</vt:lpstr>
      <vt:lpstr>Open Sauce Italics</vt:lpstr>
      <vt:lpstr>Open Sauce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CUP 2023 ANALYSIS</dc:title>
  <dc:creator>Hp</dc:creator>
  <cp:lastModifiedBy>Abhishek Yeole</cp:lastModifiedBy>
  <cp:revision>6</cp:revision>
  <dcterms:created xsi:type="dcterms:W3CDTF">2006-08-16T00:00:00Z</dcterms:created>
  <dcterms:modified xsi:type="dcterms:W3CDTF">2024-03-25T08:10:24Z</dcterms:modified>
  <dc:identifier>DAGAbTsd37s</dc:identifier>
</cp:coreProperties>
</file>